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90" r:id="rId2"/>
    <p:sldId id="320" r:id="rId3"/>
    <p:sldId id="330" r:id="rId4"/>
    <p:sldId id="259" r:id="rId5"/>
    <p:sldId id="260" r:id="rId6"/>
    <p:sldId id="296" r:id="rId7"/>
    <p:sldId id="336" r:id="rId8"/>
    <p:sldId id="262" r:id="rId9"/>
    <p:sldId id="321" r:id="rId10"/>
    <p:sldId id="322" r:id="rId11"/>
    <p:sldId id="323" r:id="rId12"/>
    <p:sldId id="313" r:id="rId13"/>
    <p:sldId id="314" r:id="rId14"/>
    <p:sldId id="299" r:id="rId15"/>
    <p:sldId id="301" r:id="rId16"/>
    <p:sldId id="304" r:id="rId17"/>
    <p:sldId id="303" r:id="rId18"/>
    <p:sldId id="328" r:id="rId19"/>
    <p:sldId id="308" r:id="rId20"/>
    <p:sldId id="311" r:id="rId21"/>
    <p:sldId id="329" r:id="rId22"/>
    <p:sldId id="312" r:id="rId23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78129"/>
    <a:srgbClr val="800080"/>
    <a:srgbClr val="00FFFF"/>
    <a:srgbClr val="0000FF"/>
    <a:srgbClr val="FC4824"/>
    <a:srgbClr val="FFCCFF"/>
    <a:srgbClr val="0000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42" autoAdjust="0"/>
    <p:restoredTop sz="95133" autoAdjust="0"/>
  </p:normalViewPr>
  <p:slideViewPr>
    <p:cSldViewPr>
      <p:cViewPr>
        <p:scale>
          <a:sx n="90" d="100"/>
          <a:sy n="90" d="100"/>
        </p:scale>
        <p:origin x="-864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59576-6A25-4892-8427-4638425362CB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C11B8-73D8-43E5-965C-A390CB88C4F2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D76D0A-6DC9-449F-830C-98E9E78CE2E5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7EE8D-175C-4B43-A95D-3FE15850D318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DAA3A-3AF6-4E1B-BD05-F7503EEA7083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ECA38-31CA-4256-BCE3-F7714E3942A7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380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E9718-1988-4151-958B-E974D293F6E3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BF144-913E-4E41-9077-CCCA73BAEFB8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944345-50B2-469A-995D-09DB3AE9DEC8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CDE90-6553-4DA6-A00C-0FE62D4CDEE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1D86E-F521-4686-9D24-A1B3839A908E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83445-E1F2-4DD6-8A55-6944A27558D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9099E-4285-499D-AB47-E9086A5B07C3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E5014-87BE-45F0-A466-4D89A572BEE8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702E81-68F3-4380-A380-2CCB7E82661F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DF67E-A316-4DBE-9165-A0E0CF5B473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20F257-86A7-49CE-BC1F-601DD9ECDF2C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FF8F8-A6B1-4582-8A42-46B5D45030F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A8ABFB-ED32-43EB-B963-0E388BDBB658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E52300-923D-4773-81F4-30CF550BEA3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DA37-C931-4D1E-9F22-0FE8CBD677AE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06453EB9-AC7D-415C-8602-0C4C3E33F5D1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20C39BE-8CD0-448F-A493-F29C579EC909}" type="datetimeFigureOut">
              <a:rPr lang="tr-TR" smtClean="0"/>
              <a:pPr>
                <a:defRPr/>
              </a:pPr>
              <a:t>12.09.2024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31A7068-32BF-4AAB-8F3A-A89EDC00771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80920" cy="1442424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BİR ÇOCUK GELİŞİR, DÜNYA DEĞİŞİR.</a:t>
            </a:r>
            <a:r>
              <a:rPr lang="tr-TR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</a:t>
            </a:r>
            <a:r>
              <a:rPr lang="tr-TR" sz="2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M.Kemal </a:t>
            </a:r>
            <a:r>
              <a:rPr lang="tr-TR" sz="28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ATATÜRK..............</a:t>
            </a:r>
            <a:endParaRPr lang="tr-TR" sz="2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82089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90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480720" cy="648072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5" name="object 6"/>
          <p:cNvSpPr/>
          <p:nvPr/>
        </p:nvSpPr>
        <p:spPr>
          <a:xfrm>
            <a:off x="2185624" y="764704"/>
            <a:ext cx="508017" cy="122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5"/>
          <p:cNvGrpSpPr>
            <a:grpSpLocks noGrp="1"/>
          </p:cNvGrpSpPr>
          <p:nvPr>
            <p:ph idx="1"/>
          </p:nvPr>
        </p:nvGrpSpPr>
        <p:grpSpPr>
          <a:xfrm>
            <a:off x="323528" y="188640"/>
            <a:ext cx="8424936" cy="6120679"/>
            <a:chOff x="312195" y="431421"/>
            <a:chExt cx="17778726" cy="8709977"/>
          </a:xfrm>
        </p:grpSpPr>
        <p:sp>
          <p:nvSpPr>
            <p:cNvPr id="9" name="object 6"/>
            <p:cNvSpPr/>
            <p:nvPr/>
          </p:nvSpPr>
          <p:spPr>
            <a:xfrm>
              <a:off x="1945963" y="2286606"/>
              <a:ext cx="503521" cy="457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312195" y="431421"/>
              <a:ext cx="17778726" cy="87099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616105" y="831879"/>
              <a:ext cx="3191053" cy="28121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131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4" name="object 5"/>
          <p:cNvGrpSpPr/>
          <p:nvPr/>
        </p:nvGrpSpPr>
        <p:grpSpPr>
          <a:xfrm>
            <a:off x="179512" y="260648"/>
            <a:ext cx="17162830" cy="9650650"/>
            <a:chOff x="251520" y="188641"/>
            <a:chExt cx="17162830" cy="9650650"/>
          </a:xfrm>
        </p:grpSpPr>
        <p:sp>
          <p:nvSpPr>
            <p:cNvPr id="5" name="object 6"/>
            <p:cNvSpPr/>
            <p:nvPr/>
          </p:nvSpPr>
          <p:spPr>
            <a:xfrm>
              <a:off x="1945963" y="2286618"/>
              <a:ext cx="503521" cy="457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/>
            <p:cNvSpPr/>
            <p:nvPr/>
          </p:nvSpPr>
          <p:spPr>
            <a:xfrm>
              <a:off x="251520" y="188641"/>
              <a:ext cx="8539345" cy="47525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/>
            <p:cNvSpPr/>
            <p:nvPr/>
          </p:nvSpPr>
          <p:spPr>
            <a:xfrm>
              <a:off x="14863449" y="6590631"/>
              <a:ext cx="2484120" cy="3248660"/>
            </a:xfrm>
            <a:custGeom>
              <a:avLst/>
              <a:gdLst/>
              <a:ahLst/>
              <a:cxnLst/>
              <a:rect l="l" t="t" r="r" b="b"/>
              <a:pathLst>
                <a:path w="2484119" h="3248659">
                  <a:moveTo>
                    <a:pt x="2361359" y="2796169"/>
                  </a:moveTo>
                  <a:lnTo>
                    <a:pt x="1996390" y="2913988"/>
                  </a:lnTo>
                  <a:lnTo>
                    <a:pt x="1798574" y="2975057"/>
                  </a:lnTo>
                  <a:lnTo>
                    <a:pt x="1674501" y="3011711"/>
                  </a:lnTo>
                  <a:lnTo>
                    <a:pt x="1549887" y="3046504"/>
                  </a:lnTo>
                  <a:lnTo>
                    <a:pt x="1340623" y="3101046"/>
                  </a:lnTo>
                  <a:lnTo>
                    <a:pt x="1074376" y="3167350"/>
                  </a:lnTo>
                  <a:lnTo>
                    <a:pt x="845464" y="3223328"/>
                  </a:lnTo>
                  <a:lnTo>
                    <a:pt x="748201" y="3246896"/>
                  </a:lnTo>
                  <a:lnTo>
                    <a:pt x="727635" y="3248425"/>
                  </a:lnTo>
                  <a:lnTo>
                    <a:pt x="708654" y="3242290"/>
                  </a:lnTo>
                  <a:lnTo>
                    <a:pt x="693261" y="3229595"/>
                  </a:lnTo>
                  <a:lnTo>
                    <a:pt x="683460" y="3211442"/>
                  </a:lnTo>
                  <a:lnTo>
                    <a:pt x="2104" y="1002438"/>
                  </a:lnTo>
                  <a:lnTo>
                    <a:pt x="0" y="981545"/>
                  </a:lnTo>
                  <a:lnTo>
                    <a:pt x="5847" y="962136"/>
                  </a:lnTo>
                  <a:lnTo>
                    <a:pt x="18528" y="946335"/>
                  </a:lnTo>
                  <a:lnTo>
                    <a:pt x="36922" y="936267"/>
                  </a:lnTo>
                  <a:lnTo>
                    <a:pt x="560980" y="773107"/>
                  </a:lnTo>
                  <a:lnTo>
                    <a:pt x="508015" y="219199"/>
                  </a:lnTo>
                  <a:lnTo>
                    <a:pt x="519851" y="180502"/>
                  </a:lnTo>
                  <a:lnTo>
                    <a:pt x="555527" y="161462"/>
                  </a:lnTo>
                  <a:lnTo>
                    <a:pt x="2203265" y="0"/>
                  </a:lnTo>
                  <a:lnTo>
                    <a:pt x="2224397" y="2194"/>
                  </a:lnTo>
                  <a:lnTo>
                    <a:pt x="2242373" y="12036"/>
                  </a:lnTo>
                  <a:lnTo>
                    <a:pt x="2255285" y="27951"/>
                  </a:lnTo>
                  <a:lnTo>
                    <a:pt x="2261226" y="48362"/>
                  </a:lnTo>
                  <a:lnTo>
                    <a:pt x="2298021" y="486993"/>
                  </a:lnTo>
                  <a:lnTo>
                    <a:pt x="2319265" y="733538"/>
                  </a:lnTo>
                  <a:lnTo>
                    <a:pt x="2334484" y="904975"/>
                  </a:lnTo>
                  <a:lnTo>
                    <a:pt x="2343569" y="1003661"/>
                  </a:lnTo>
                  <a:lnTo>
                    <a:pt x="2351357" y="1084144"/>
                  </a:lnTo>
                  <a:lnTo>
                    <a:pt x="2483952" y="2401191"/>
                  </a:lnTo>
                  <a:lnTo>
                    <a:pt x="2481740" y="2422567"/>
                  </a:lnTo>
                  <a:lnTo>
                    <a:pt x="2471698" y="2440678"/>
                  </a:lnTo>
                  <a:lnTo>
                    <a:pt x="2455486" y="2453566"/>
                  </a:lnTo>
                  <a:lnTo>
                    <a:pt x="2434764" y="2459275"/>
                  </a:lnTo>
                  <a:lnTo>
                    <a:pt x="2292339" y="2464321"/>
                  </a:lnTo>
                  <a:lnTo>
                    <a:pt x="2378610" y="2739100"/>
                  </a:lnTo>
                  <a:lnTo>
                    <a:pt x="2380781" y="2760490"/>
                  </a:lnTo>
                  <a:lnTo>
                    <a:pt x="2374620" y="2780264"/>
                  </a:lnTo>
                  <a:lnTo>
                    <a:pt x="2361359" y="2796169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14882699" y="7263896"/>
              <a:ext cx="2393950" cy="2495550"/>
            </a:xfrm>
            <a:custGeom>
              <a:avLst/>
              <a:gdLst/>
              <a:ahLst/>
              <a:cxnLst/>
              <a:rect l="l" t="t" r="r" b="b"/>
              <a:pathLst>
                <a:path w="2393950" h="2495550">
                  <a:moveTo>
                    <a:pt x="2376266" y="2008878"/>
                  </a:moveTo>
                  <a:lnTo>
                    <a:pt x="2358324" y="2019447"/>
                  </a:lnTo>
                  <a:lnTo>
                    <a:pt x="1351075" y="2287701"/>
                  </a:lnTo>
                  <a:lnTo>
                    <a:pt x="718111" y="2495147"/>
                  </a:lnTo>
                  <a:lnTo>
                    <a:pt x="0" y="192577"/>
                  </a:lnTo>
                  <a:lnTo>
                    <a:pt x="302262" y="65764"/>
                  </a:lnTo>
                  <a:lnTo>
                    <a:pt x="532202" y="0"/>
                  </a:lnTo>
                  <a:lnTo>
                    <a:pt x="708757" y="1846798"/>
                  </a:lnTo>
                  <a:lnTo>
                    <a:pt x="714667" y="1866579"/>
                  </a:lnTo>
                  <a:lnTo>
                    <a:pt x="727170" y="1882134"/>
                  </a:lnTo>
                  <a:lnTo>
                    <a:pt x="744525" y="1891985"/>
                  </a:lnTo>
                  <a:lnTo>
                    <a:pt x="764990" y="1894657"/>
                  </a:lnTo>
                  <a:lnTo>
                    <a:pt x="1782557" y="1808422"/>
                  </a:lnTo>
                  <a:lnTo>
                    <a:pt x="2337582" y="1788767"/>
                  </a:lnTo>
                  <a:lnTo>
                    <a:pt x="2368424" y="1883770"/>
                  </a:lnTo>
                  <a:lnTo>
                    <a:pt x="2391130" y="1952763"/>
                  </a:lnTo>
                  <a:lnTo>
                    <a:pt x="2393704" y="1973437"/>
                  </a:lnTo>
                  <a:lnTo>
                    <a:pt x="2388404" y="1992841"/>
                  </a:lnTo>
                  <a:lnTo>
                    <a:pt x="2376266" y="2008878"/>
                  </a:lnTo>
                  <a:close/>
                </a:path>
              </a:pathLst>
            </a:custGeom>
            <a:solidFill>
              <a:srgbClr val="FAB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/>
            <p:cNvSpPr/>
            <p:nvPr/>
          </p:nvSpPr>
          <p:spPr>
            <a:xfrm>
              <a:off x="15415910" y="6516919"/>
              <a:ext cx="1985010" cy="2562860"/>
            </a:xfrm>
            <a:custGeom>
              <a:avLst/>
              <a:gdLst/>
              <a:ahLst/>
              <a:cxnLst/>
              <a:rect l="l" t="t" r="r" b="b"/>
              <a:pathLst>
                <a:path w="1985009" h="2562859">
                  <a:moveTo>
                    <a:pt x="1958760" y="2331285"/>
                  </a:moveTo>
                  <a:lnTo>
                    <a:pt x="1939047" y="2338004"/>
                  </a:lnTo>
                  <a:lnTo>
                    <a:pt x="237035" y="2562617"/>
                  </a:lnTo>
                  <a:lnTo>
                    <a:pt x="69964" y="991061"/>
                  </a:lnTo>
                  <a:lnTo>
                    <a:pt x="0" y="162631"/>
                  </a:lnTo>
                  <a:lnTo>
                    <a:pt x="521670" y="104345"/>
                  </a:lnTo>
                  <a:lnTo>
                    <a:pt x="832151" y="69833"/>
                  </a:lnTo>
                  <a:lnTo>
                    <a:pt x="1054373" y="45522"/>
                  </a:lnTo>
                  <a:lnTo>
                    <a:pt x="1311269" y="17838"/>
                  </a:lnTo>
                  <a:lnTo>
                    <a:pt x="1402636" y="11083"/>
                  </a:lnTo>
                  <a:lnTo>
                    <a:pt x="1518330" y="5392"/>
                  </a:lnTo>
                  <a:lnTo>
                    <a:pt x="1617617" y="1464"/>
                  </a:lnTo>
                  <a:lnTo>
                    <a:pt x="1659764" y="0"/>
                  </a:lnTo>
                  <a:lnTo>
                    <a:pt x="1696885" y="3848"/>
                  </a:lnTo>
                  <a:lnTo>
                    <a:pt x="1728460" y="21139"/>
                  </a:lnTo>
                  <a:lnTo>
                    <a:pt x="1751144" y="49090"/>
                  </a:lnTo>
                  <a:lnTo>
                    <a:pt x="1761594" y="84918"/>
                  </a:lnTo>
                  <a:lnTo>
                    <a:pt x="1766757" y="143101"/>
                  </a:lnTo>
                  <a:lnTo>
                    <a:pt x="1772163" y="196998"/>
                  </a:lnTo>
                  <a:lnTo>
                    <a:pt x="1777777" y="247537"/>
                  </a:lnTo>
                  <a:lnTo>
                    <a:pt x="1783564" y="295643"/>
                  </a:lnTo>
                  <a:lnTo>
                    <a:pt x="1789489" y="342244"/>
                  </a:lnTo>
                  <a:lnTo>
                    <a:pt x="1801611" y="434638"/>
                  </a:lnTo>
                  <a:lnTo>
                    <a:pt x="1807738" y="482283"/>
                  </a:lnTo>
                  <a:lnTo>
                    <a:pt x="1813862" y="532131"/>
                  </a:lnTo>
                  <a:lnTo>
                    <a:pt x="1819948" y="585106"/>
                  </a:lnTo>
                  <a:lnTo>
                    <a:pt x="1825960" y="642137"/>
                  </a:lnTo>
                  <a:lnTo>
                    <a:pt x="1832538" y="746603"/>
                  </a:lnTo>
                  <a:lnTo>
                    <a:pt x="1851454" y="1069795"/>
                  </a:lnTo>
                  <a:lnTo>
                    <a:pt x="1854610" y="1121214"/>
                  </a:lnTo>
                  <a:lnTo>
                    <a:pt x="1858675" y="1179208"/>
                  </a:lnTo>
                  <a:lnTo>
                    <a:pt x="1874563" y="1324793"/>
                  </a:lnTo>
                  <a:lnTo>
                    <a:pt x="1906434" y="1607148"/>
                  </a:lnTo>
                  <a:lnTo>
                    <a:pt x="1984668" y="2279360"/>
                  </a:lnTo>
                  <a:lnTo>
                    <a:pt x="1983014" y="2300125"/>
                  </a:lnTo>
                  <a:lnTo>
                    <a:pt x="1973897" y="2318046"/>
                  </a:lnTo>
                  <a:lnTo>
                    <a:pt x="1958760" y="2331285"/>
                  </a:lnTo>
                  <a:close/>
                </a:path>
              </a:pathLst>
            </a:custGeom>
            <a:solidFill>
              <a:srgbClr val="F79E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/>
            <p:cNvSpPr/>
            <p:nvPr/>
          </p:nvSpPr>
          <p:spPr>
            <a:xfrm>
              <a:off x="15626085" y="6990259"/>
              <a:ext cx="1665605" cy="2794635"/>
            </a:xfrm>
            <a:custGeom>
              <a:avLst/>
              <a:gdLst/>
              <a:ahLst/>
              <a:cxnLst/>
              <a:rect l="l" t="t" r="r" b="b"/>
              <a:pathLst>
                <a:path w="1665605" h="2794634">
                  <a:moveTo>
                    <a:pt x="1224811" y="357215"/>
                  </a:moveTo>
                  <a:lnTo>
                    <a:pt x="1052692" y="392614"/>
                  </a:lnTo>
                  <a:lnTo>
                    <a:pt x="911732" y="419696"/>
                  </a:lnTo>
                  <a:lnTo>
                    <a:pt x="800116" y="437774"/>
                  </a:lnTo>
                  <a:lnTo>
                    <a:pt x="726821" y="446159"/>
                  </a:lnTo>
                  <a:lnTo>
                    <a:pt x="653267" y="451603"/>
                  </a:lnTo>
                  <a:lnTo>
                    <a:pt x="535245" y="456489"/>
                  </a:lnTo>
                  <a:lnTo>
                    <a:pt x="328546" y="463202"/>
                  </a:lnTo>
                  <a:lnTo>
                    <a:pt x="286023" y="105981"/>
                  </a:lnTo>
                  <a:lnTo>
                    <a:pt x="695419" y="29433"/>
                  </a:lnTo>
                  <a:lnTo>
                    <a:pt x="1182292" y="0"/>
                  </a:lnTo>
                  <a:lnTo>
                    <a:pt x="1224811" y="357215"/>
                  </a:lnTo>
                  <a:close/>
                </a:path>
                <a:path w="1665605" h="2794634">
                  <a:moveTo>
                    <a:pt x="1657963" y="1978301"/>
                  </a:moveTo>
                  <a:lnTo>
                    <a:pt x="884228" y="2060969"/>
                  </a:lnTo>
                  <a:lnTo>
                    <a:pt x="46408" y="2119696"/>
                  </a:lnTo>
                  <a:lnTo>
                    <a:pt x="56333" y="2085379"/>
                  </a:lnTo>
                  <a:lnTo>
                    <a:pt x="1665190" y="1873081"/>
                  </a:lnTo>
                  <a:lnTo>
                    <a:pt x="1657963" y="1978301"/>
                  </a:lnTo>
                  <a:close/>
                </a:path>
                <a:path w="1665605" h="2794634">
                  <a:moveTo>
                    <a:pt x="1549231" y="2329551"/>
                  </a:moveTo>
                  <a:lnTo>
                    <a:pt x="1005437" y="2507374"/>
                  </a:lnTo>
                  <a:lnTo>
                    <a:pt x="881421" y="2546395"/>
                  </a:lnTo>
                  <a:lnTo>
                    <a:pt x="756958" y="2583957"/>
                  </a:lnTo>
                  <a:lnTo>
                    <a:pt x="559298" y="2640648"/>
                  </a:lnTo>
                  <a:lnTo>
                    <a:pt x="0" y="2794639"/>
                  </a:lnTo>
                  <a:lnTo>
                    <a:pt x="2743" y="2759628"/>
                  </a:lnTo>
                  <a:lnTo>
                    <a:pt x="607688" y="2561338"/>
                  </a:lnTo>
                  <a:lnTo>
                    <a:pt x="1546750" y="2311242"/>
                  </a:lnTo>
                  <a:lnTo>
                    <a:pt x="1549231" y="2329551"/>
                  </a:lnTo>
                  <a:close/>
                </a:path>
              </a:pathLst>
            </a:custGeom>
            <a:solidFill>
              <a:srgbClr val="F1E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/>
            <p:cNvSpPr/>
            <p:nvPr/>
          </p:nvSpPr>
          <p:spPr>
            <a:xfrm>
              <a:off x="14851802" y="6502212"/>
              <a:ext cx="2562548" cy="3267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5"/>
          <p:cNvGrpSpPr/>
          <p:nvPr/>
        </p:nvGrpSpPr>
        <p:grpSpPr>
          <a:xfrm>
            <a:off x="-6229200" y="-819472"/>
            <a:ext cx="14992711" cy="7416824"/>
            <a:chOff x="1945963" y="2286618"/>
            <a:chExt cx="16280500" cy="11425484"/>
          </a:xfrm>
        </p:grpSpPr>
        <p:sp>
          <p:nvSpPr>
            <p:cNvPr id="16" name="object 6"/>
            <p:cNvSpPr/>
            <p:nvPr/>
          </p:nvSpPr>
          <p:spPr>
            <a:xfrm>
              <a:off x="1945963" y="2286618"/>
              <a:ext cx="503521" cy="457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15615909" y="11049852"/>
              <a:ext cx="2484120" cy="2629700"/>
            </a:xfrm>
            <a:custGeom>
              <a:avLst/>
              <a:gdLst/>
              <a:ahLst/>
              <a:cxnLst/>
              <a:rect l="l" t="t" r="r" b="b"/>
              <a:pathLst>
                <a:path w="2484119" h="3248659">
                  <a:moveTo>
                    <a:pt x="2361359" y="2796169"/>
                  </a:moveTo>
                  <a:lnTo>
                    <a:pt x="1996390" y="2913988"/>
                  </a:lnTo>
                  <a:lnTo>
                    <a:pt x="1798574" y="2975057"/>
                  </a:lnTo>
                  <a:lnTo>
                    <a:pt x="1674501" y="3011711"/>
                  </a:lnTo>
                  <a:lnTo>
                    <a:pt x="1549887" y="3046504"/>
                  </a:lnTo>
                  <a:lnTo>
                    <a:pt x="1340623" y="3101046"/>
                  </a:lnTo>
                  <a:lnTo>
                    <a:pt x="1074376" y="3167350"/>
                  </a:lnTo>
                  <a:lnTo>
                    <a:pt x="845464" y="3223328"/>
                  </a:lnTo>
                  <a:lnTo>
                    <a:pt x="748201" y="3246896"/>
                  </a:lnTo>
                  <a:lnTo>
                    <a:pt x="727635" y="3248425"/>
                  </a:lnTo>
                  <a:lnTo>
                    <a:pt x="708654" y="3242290"/>
                  </a:lnTo>
                  <a:lnTo>
                    <a:pt x="693261" y="3229595"/>
                  </a:lnTo>
                  <a:lnTo>
                    <a:pt x="683460" y="3211442"/>
                  </a:lnTo>
                  <a:lnTo>
                    <a:pt x="2104" y="1002438"/>
                  </a:lnTo>
                  <a:lnTo>
                    <a:pt x="0" y="981545"/>
                  </a:lnTo>
                  <a:lnTo>
                    <a:pt x="5847" y="962136"/>
                  </a:lnTo>
                  <a:lnTo>
                    <a:pt x="18528" y="946335"/>
                  </a:lnTo>
                  <a:lnTo>
                    <a:pt x="36922" y="936267"/>
                  </a:lnTo>
                  <a:lnTo>
                    <a:pt x="560980" y="773107"/>
                  </a:lnTo>
                  <a:lnTo>
                    <a:pt x="508015" y="219199"/>
                  </a:lnTo>
                  <a:lnTo>
                    <a:pt x="519851" y="180502"/>
                  </a:lnTo>
                  <a:lnTo>
                    <a:pt x="555527" y="161462"/>
                  </a:lnTo>
                  <a:lnTo>
                    <a:pt x="2203265" y="0"/>
                  </a:lnTo>
                  <a:lnTo>
                    <a:pt x="2224397" y="2194"/>
                  </a:lnTo>
                  <a:lnTo>
                    <a:pt x="2242373" y="12036"/>
                  </a:lnTo>
                  <a:lnTo>
                    <a:pt x="2255285" y="27951"/>
                  </a:lnTo>
                  <a:lnTo>
                    <a:pt x="2261226" y="48362"/>
                  </a:lnTo>
                  <a:lnTo>
                    <a:pt x="2298021" y="486993"/>
                  </a:lnTo>
                  <a:lnTo>
                    <a:pt x="2319265" y="733538"/>
                  </a:lnTo>
                  <a:lnTo>
                    <a:pt x="2334484" y="904975"/>
                  </a:lnTo>
                  <a:lnTo>
                    <a:pt x="2343569" y="1003661"/>
                  </a:lnTo>
                  <a:lnTo>
                    <a:pt x="2351357" y="1084144"/>
                  </a:lnTo>
                  <a:lnTo>
                    <a:pt x="2483952" y="2401191"/>
                  </a:lnTo>
                  <a:lnTo>
                    <a:pt x="2481740" y="2422567"/>
                  </a:lnTo>
                  <a:lnTo>
                    <a:pt x="2471698" y="2440678"/>
                  </a:lnTo>
                  <a:lnTo>
                    <a:pt x="2455486" y="2453566"/>
                  </a:lnTo>
                  <a:lnTo>
                    <a:pt x="2434764" y="2459275"/>
                  </a:lnTo>
                  <a:lnTo>
                    <a:pt x="2292339" y="2464321"/>
                  </a:lnTo>
                  <a:lnTo>
                    <a:pt x="2378610" y="2739100"/>
                  </a:lnTo>
                  <a:lnTo>
                    <a:pt x="2380781" y="2760490"/>
                  </a:lnTo>
                  <a:lnTo>
                    <a:pt x="2374620" y="2780264"/>
                  </a:lnTo>
                  <a:lnTo>
                    <a:pt x="2361359" y="2796169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/>
            <p:cNvSpPr/>
            <p:nvPr/>
          </p:nvSpPr>
          <p:spPr>
            <a:xfrm>
              <a:off x="15772295" y="10726708"/>
              <a:ext cx="2393950" cy="2495550"/>
            </a:xfrm>
            <a:custGeom>
              <a:avLst/>
              <a:gdLst/>
              <a:ahLst/>
              <a:cxnLst/>
              <a:rect l="l" t="t" r="r" b="b"/>
              <a:pathLst>
                <a:path w="2393950" h="2495550">
                  <a:moveTo>
                    <a:pt x="2376266" y="2008878"/>
                  </a:moveTo>
                  <a:lnTo>
                    <a:pt x="2358324" y="2019447"/>
                  </a:lnTo>
                  <a:lnTo>
                    <a:pt x="1351075" y="2287701"/>
                  </a:lnTo>
                  <a:lnTo>
                    <a:pt x="718111" y="2495147"/>
                  </a:lnTo>
                  <a:lnTo>
                    <a:pt x="0" y="192577"/>
                  </a:lnTo>
                  <a:lnTo>
                    <a:pt x="302262" y="65764"/>
                  </a:lnTo>
                  <a:lnTo>
                    <a:pt x="532202" y="0"/>
                  </a:lnTo>
                  <a:lnTo>
                    <a:pt x="708757" y="1846798"/>
                  </a:lnTo>
                  <a:lnTo>
                    <a:pt x="714667" y="1866579"/>
                  </a:lnTo>
                  <a:lnTo>
                    <a:pt x="727170" y="1882134"/>
                  </a:lnTo>
                  <a:lnTo>
                    <a:pt x="744525" y="1891985"/>
                  </a:lnTo>
                  <a:lnTo>
                    <a:pt x="764990" y="1894657"/>
                  </a:lnTo>
                  <a:lnTo>
                    <a:pt x="1782557" y="1808422"/>
                  </a:lnTo>
                  <a:lnTo>
                    <a:pt x="2337582" y="1788767"/>
                  </a:lnTo>
                  <a:lnTo>
                    <a:pt x="2368424" y="1883770"/>
                  </a:lnTo>
                  <a:lnTo>
                    <a:pt x="2391130" y="1952763"/>
                  </a:lnTo>
                  <a:lnTo>
                    <a:pt x="2393704" y="1973437"/>
                  </a:lnTo>
                  <a:lnTo>
                    <a:pt x="2388404" y="1992841"/>
                  </a:lnTo>
                  <a:lnTo>
                    <a:pt x="2376266" y="2008878"/>
                  </a:lnTo>
                  <a:close/>
                </a:path>
              </a:pathLst>
            </a:custGeom>
            <a:solidFill>
              <a:srgbClr val="FAB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/>
            <p:cNvSpPr/>
            <p:nvPr/>
          </p:nvSpPr>
          <p:spPr>
            <a:xfrm>
              <a:off x="16241454" y="11160779"/>
              <a:ext cx="1985009" cy="1906933"/>
            </a:xfrm>
            <a:custGeom>
              <a:avLst/>
              <a:gdLst/>
              <a:ahLst/>
              <a:cxnLst/>
              <a:rect l="l" t="t" r="r" b="b"/>
              <a:pathLst>
                <a:path w="1985009" h="2562859">
                  <a:moveTo>
                    <a:pt x="1958760" y="2331285"/>
                  </a:moveTo>
                  <a:lnTo>
                    <a:pt x="1939047" y="2338004"/>
                  </a:lnTo>
                  <a:lnTo>
                    <a:pt x="237035" y="2562617"/>
                  </a:lnTo>
                  <a:lnTo>
                    <a:pt x="69964" y="991061"/>
                  </a:lnTo>
                  <a:lnTo>
                    <a:pt x="0" y="162631"/>
                  </a:lnTo>
                  <a:lnTo>
                    <a:pt x="521670" y="104345"/>
                  </a:lnTo>
                  <a:lnTo>
                    <a:pt x="832151" y="69833"/>
                  </a:lnTo>
                  <a:lnTo>
                    <a:pt x="1054373" y="45522"/>
                  </a:lnTo>
                  <a:lnTo>
                    <a:pt x="1311269" y="17838"/>
                  </a:lnTo>
                  <a:lnTo>
                    <a:pt x="1402636" y="11083"/>
                  </a:lnTo>
                  <a:lnTo>
                    <a:pt x="1518330" y="5392"/>
                  </a:lnTo>
                  <a:lnTo>
                    <a:pt x="1617617" y="1464"/>
                  </a:lnTo>
                  <a:lnTo>
                    <a:pt x="1659764" y="0"/>
                  </a:lnTo>
                  <a:lnTo>
                    <a:pt x="1696885" y="3848"/>
                  </a:lnTo>
                  <a:lnTo>
                    <a:pt x="1728460" y="21139"/>
                  </a:lnTo>
                  <a:lnTo>
                    <a:pt x="1751144" y="49090"/>
                  </a:lnTo>
                  <a:lnTo>
                    <a:pt x="1761594" y="84918"/>
                  </a:lnTo>
                  <a:lnTo>
                    <a:pt x="1766757" y="143101"/>
                  </a:lnTo>
                  <a:lnTo>
                    <a:pt x="1772163" y="196998"/>
                  </a:lnTo>
                  <a:lnTo>
                    <a:pt x="1777777" y="247537"/>
                  </a:lnTo>
                  <a:lnTo>
                    <a:pt x="1783564" y="295643"/>
                  </a:lnTo>
                  <a:lnTo>
                    <a:pt x="1789489" y="342244"/>
                  </a:lnTo>
                  <a:lnTo>
                    <a:pt x="1801611" y="434638"/>
                  </a:lnTo>
                  <a:lnTo>
                    <a:pt x="1807738" y="482283"/>
                  </a:lnTo>
                  <a:lnTo>
                    <a:pt x="1813862" y="532131"/>
                  </a:lnTo>
                  <a:lnTo>
                    <a:pt x="1819948" y="585106"/>
                  </a:lnTo>
                  <a:lnTo>
                    <a:pt x="1825960" y="642137"/>
                  </a:lnTo>
                  <a:lnTo>
                    <a:pt x="1832538" y="746603"/>
                  </a:lnTo>
                  <a:lnTo>
                    <a:pt x="1851454" y="1069795"/>
                  </a:lnTo>
                  <a:lnTo>
                    <a:pt x="1854610" y="1121214"/>
                  </a:lnTo>
                  <a:lnTo>
                    <a:pt x="1858675" y="1179208"/>
                  </a:lnTo>
                  <a:lnTo>
                    <a:pt x="1874563" y="1324793"/>
                  </a:lnTo>
                  <a:lnTo>
                    <a:pt x="1906434" y="1607148"/>
                  </a:lnTo>
                  <a:lnTo>
                    <a:pt x="1984668" y="2279360"/>
                  </a:lnTo>
                  <a:lnTo>
                    <a:pt x="1983014" y="2300125"/>
                  </a:lnTo>
                  <a:lnTo>
                    <a:pt x="1973897" y="2318046"/>
                  </a:lnTo>
                  <a:lnTo>
                    <a:pt x="1958760" y="2331285"/>
                  </a:lnTo>
                  <a:close/>
                </a:path>
              </a:pathLst>
            </a:custGeom>
            <a:solidFill>
              <a:srgbClr val="F79E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/>
            <p:cNvSpPr/>
            <p:nvPr/>
          </p:nvSpPr>
          <p:spPr>
            <a:xfrm>
              <a:off x="15626085" y="6990259"/>
              <a:ext cx="1665605" cy="2794635"/>
            </a:xfrm>
            <a:custGeom>
              <a:avLst/>
              <a:gdLst/>
              <a:ahLst/>
              <a:cxnLst/>
              <a:rect l="l" t="t" r="r" b="b"/>
              <a:pathLst>
                <a:path w="1665605" h="2794634">
                  <a:moveTo>
                    <a:pt x="1224811" y="357215"/>
                  </a:moveTo>
                  <a:lnTo>
                    <a:pt x="1052692" y="392614"/>
                  </a:lnTo>
                  <a:lnTo>
                    <a:pt x="911732" y="419696"/>
                  </a:lnTo>
                  <a:lnTo>
                    <a:pt x="800116" y="437774"/>
                  </a:lnTo>
                  <a:lnTo>
                    <a:pt x="726821" y="446159"/>
                  </a:lnTo>
                  <a:lnTo>
                    <a:pt x="653267" y="451603"/>
                  </a:lnTo>
                  <a:lnTo>
                    <a:pt x="535245" y="456489"/>
                  </a:lnTo>
                  <a:lnTo>
                    <a:pt x="328546" y="463202"/>
                  </a:lnTo>
                  <a:lnTo>
                    <a:pt x="286023" y="105981"/>
                  </a:lnTo>
                  <a:lnTo>
                    <a:pt x="695419" y="29433"/>
                  </a:lnTo>
                  <a:lnTo>
                    <a:pt x="1182292" y="0"/>
                  </a:lnTo>
                  <a:lnTo>
                    <a:pt x="1224811" y="357215"/>
                  </a:lnTo>
                  <a:close/>
                </a:path>
                <a:path w="1665605" h="2794634">
                  <a:moveTo>
                    <a:pt x="1657963" y="1978301"/>
                  </a:moveTo>
                  <a:lnTo>
                    <a:pt x="884228" y="2060969"/>
                  </a:lnTo>
                  <a:lnTo>
                    <a:pt x="46408" y="2119696"/>
                  </a:lnTo>
                  <a:lnTo>
                    <a:pt x="56333" y="2085379"/>
                  </a:lnTo>
                  <a:lnTo>
                    <a:pt x="1665190" y="1873081"/>
                  </a:lnTo>
                  <a:lnTo>
                    <a:pt x="1657963" y="1978301"/>
                  </a:lnTo>
                  <a:close/>
                </a:path>
                <a:path w="1665605" h="2794634">
                  <a:moveTo>
                    <a:pt x="1549231" y="2329551"/>
                  </a:moveTo>
                  <a:lnTo>
                    <a:pt x="1005437" y="2507374"/>
                  </a:lnTo>
                  <a:lnTo>
                    <a:pt x="881421" y="2546395"/>
                  </a:lnTo>
                  <a:lnTo>
                    <a:pt x="756958" y="2583957"/>
                  </a:lnTo>
                  <a:lnTo>
                    <a:pt x="559298" y="2640648"/>
                  </a:lnTo>
                  <a:lnTo>
                    <a:pt x="0" y="2794639"/>
                  </a:lnTo>
                  <a:lnTo>
                    <a:pt x="2743" y="2759628"/>
                  </a:lnTo>
                  <a:lnTo>
                    <a:pt x="607688" y="2561338"/>
                  </a:lnTo>
                  <a:lnTo>
                    <a:pt x="1546750" y="2311242"/>
                  </a:lnTo>
                  <a:lnTo>
                    <a:pt x="1549231" y="2329551"/>
                  </a:lnTo>
                  <a:close/>
                </a:path>
              </a:pathLst>
            </a:custGeom>
            <a:solidFill>
              <a:srgbClr val="F1E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/>
            <p:cNvSpPr/>
            <p:nvPr/>
          </p:nvSpPr>
          <p:spPr>
            <a:xfrm>
              <a:off x="15772295" y="11271707"/>
              <a:ext cx="2203249" cy="24403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1302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008112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F781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ÇOCUK GELİŞİMİ EĞİTİMİ ALDIĞIMDA </a:t>
            </a:r>
            <a:r>
              <a:rPr lang="tr-TR" sz="2400" b="1" dirty="0" smtClean="0">
                <a:solidFill>
                  <a:srgbClr val="F781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NELER  YAPABİLİRİM</a:t>
            </a:r>
            <a:r>
              <a:rPr lang="tr-TR" sz="2400" b="1" dirty="0">
                <a:solidFill>
                  <a:srgbClr val="F781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r>
              <a:rPr lang="tr-TR" sz="2400" dirty="0">
                <a:solidFill>
                  <a:srgbClr val="F781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400" dirty="0">
                <a:solidFill>
                  <a:srgbClr val="F781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sz="2400" dirty="0">
              <a:solidFill>
                <a:srgbClr val="F7812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Hem normal gelişim gösteren hem de özel gereksinimli çocukların bilişsel gelişim, dil gelişimi, motor gelişim ve sosyal-duygusal gelişim özeliklerini bilir, değerlendirir ve çocuklara bu gelişim özeliklerine göre eğitim verebilirim.</a:t>
            </a:r>
          </a:p>
          <a:p>
            <a:endParaRPr lang="tr-T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356992"/>
            <a:ext cx="648670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189710"/>
            <a:ext cx="8229600" cy="1657378"/>
          </a:xfrm>
        </p:spPr>
        <p:txBody>
          <a:bodyPr>
            <a:normAutofit/>
          </a:bodyPr>
          <a:lstStyle/>
          <a:p>
            <a:r>
              <a:rPr lang="tr-TR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AİLELERE...... </a:t>
            </a:r>
            <a:r>
              <a:rPr lang="tr-TR" sz="5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5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Anne-çocuk 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sağlığı,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Anne-çocuk beslenmesi,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Çocuk ruh sağlığı, 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Çocukları tanıma teknikleri 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Çocuk hakları 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Özel eğitim,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İlkyardım </a:t>
            </a: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gibi 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konularda rehberlik </a:t>
            </a: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edebilir,</a:t>
            </a:r>
            <a:endParaRPr lang="tr-T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kul 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öncesi eğitimde </a:t>
            </a: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aile 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katılımını </a:t>
            </a: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sağlayabilirim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66719"/>
            <a:ext cx="396044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4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40960" cy="1152128"/>
          </a:xfrm>
        </p:spPr>
        <p:txBody>
          <a:bodyPr>
            <a:noAutofit/>
          </a:bodyPr>
          <a:lstStyle/>
          <a:p>
            <a:pPr marL="457200" lvl="0" indent="-457200"/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                                              </a:t>
            </a: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Çalıştığım kurumlarda oyun, drama, görsel sanat, müzik ve bilgisayar etkinlikleri planlayıp uygulayabilirim. </a:t>
            </a:r>
            <a:b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8496944" cy="50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4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3384376"/>
          </a:xfrm>
        </p:spPr>
        <p:txBody>
          <a:bodyPr>
            <a:noAutofit/>
          </a:bodyPr>
          <a:lstStyle/>
          <a:p>
            <a:pPr marL="457200" lvl="0" indent="-457200"/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4437111"/>
            <a:ext cx="8507288" cy="223224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tr-TR" sz="2800" dirty="0" smtClean="0"/>
          </a:p>
          <a:p>
            <a:pPr marL="0" indent="0">
              <a:buNone/>
            </a:pPr>
            <a:endParaRPr lang="tr-TR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Çalıştığım </a:t>
            </a:r>
            <a:r>
              <a:rPr lang="tr-TR" sz="9600" dirty="0">
                <a:latin typeface="Aharoni" panose="02010803020104030203" pitchFamily="2" charset="-79"/>
                <a:cs typeface="Aharoni" panose="02010803020104030203" pitchFamily="2" charset="-79"/>
              </a:rPr>
              <a:t>kurumlarda yıllık planı takip edebilir, günlük plan hazırlayıp uygulayabilir ve bu planlara uygun etkinlikler düzenleyebilirim</a:t>
            </a:r>
            <a:r>
              <a:rPr lang="tr-TR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9600" dirty="0">
                <a:latin typeface="Aharoni" panose="02010803020104030203" pitchFamily="2" charset="-79"/>
                <a:cs typeface="Aharoni" panose="02010803020104030203" pitchFamily="2" charset="-79"/>
              </a:rPr>
              <a:t>Özel eğitime muhtaç çocukların gelişimlerine ve uyumlarına yardımcı </a:t>
            </a:r>
            <a:r>
              <a:rPr lang="tr-TR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olabilirim.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9600" dirty="0">
                <a:latin typeface="Aharoni" panose="02010803020104030203" pitchFamily="2" charset="-79"/>
                <a:cs typeface="Aharoni" panose="02010803020104030203" pitchFamily="2" charset="-79"/>
              </a:rPr>
              <a:t>Kişisel ve mesleki yeterliliklerimi geliştirebilirim.</a:t>
            </a:r>
            <a:br>
              <a:rPr lang="tr-TR" sz="96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3800" dirty="0"/>
              <a:t/>
            </a:r>
            <a:br>
              <a:rPr lang="tr-TR" sz="3800" dirty="0"/>
            </a:br>
            <a:r>
              <a:rPr lang="tr-TR" sz="3800" dirty="0"/>
              <a:t/>
            </a:r>
            <a:br>
              <a:rPr lang="tr-TR" sz="3800" dirty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/>
            </a:r>
            <a:br>
              <a:rPr lang="tr-TR" sz="2800" dirty="0"/>
            </a:br>
            <a:endParaRPr lang="tr-TR" dirty="0"/>
          </a:p>
        </p:txBody>
      </p:sp>
      <p:pic>
        <p:nvPicPr>
          <p:cNvPr id="7" name="Picture 3" descr="C:\Users\Lenovo\Desktop\RESİM TANITIM\IMG_20190425_105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4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800" b="1" dirty="0" smtClean="0"/>
              <a:t>MEZUN OLDUKTAN SONRA NERELERDE ÇALIŞABİLİRİM?</a:t>
            </a:r>
            <a:endParaRPr lang="tr-TR" sz="2800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457200" y="2060848"/>
            <a:ext cx="4762872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1800" b="1" dirty="0" smtClean="0">
                <a:latin typeface="Aharoni" panose="02010803020104030203" pitchFamily="2" charset="-79"/>
                <a:cs typeface="Aharoni"/>
              </a:rPr>
              <a:t>Milli </a:t>
            </a:r>
            <a:r>
              <a:rPr lang="tr-TR" sz="1800" b="1" dirty="0">
                <a:latin typeface="Aharoni" panose="02010803020104030203" pitchFamily="2" charset="-79"/>
                <a:cs typeface="Aharoni"/>
              </a:rPr>
              <a:t>Eğitim Bakanlığı’na bağlı özel ve resmi okulların okul öncesi eğitim </a:t>
            </a:r>
            <a:r>
              <a:rPr lang="tr-TR" sz="1800" b="1" dirty="0" smtClean="0">
                <a:latin typeface="Aharoni" panose="02010803020104030203" pitchFamily="2" charset="-79"/>
                <a:cs typeface="Aharoni"/>
              </a:rPr>
              <a:t>merkezlerin de yüksek </a:t>
            </a:r>
            <a:r>
              <a:rPr lang="tr-TR" sz="1800" b="1" dirty="0">
                <a:latin typeface="Aharoni" panose="02010803020104030203" pitchFamily="2" charset="-79"/>
                <a:cs typeface="Aharoni"/>
              </a:rPr>
              <a:t>öğrenim mezunu olduktan sonra mesleki teknik liselerde</a:t>
            </a:r>
            <a:r>
              <a:rPr lang="tr-TR" sz="1800" b="1" dirty="0" smtClean="0">
                <a:latin typeface="Aharoni" panose="02010803020104030203" pitchFamily="2" charset="-79"/>
                <a:cs typeface="Aharoni"/>
              </a:rPr>
              <a:t>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1800" b="1" dirty="0" smtClean="0">
                <a:cs typeface="Aharoni"/>
              </a:rPr>
              <a:t>Özel Eğitim ve Rehberlik Hizmetleri Genel Müdürlüğü’nde, Rehberlik ve Araştırma Merkezlerinde, Halk Eğitim Merkezlerinde,</a:t>
            </a:r>
            <a:endParaRPr lang="tr-TR" sz="1800" b="1" dirty="0" smtClean="0">
              <a:latin typeface="Aharoni" panose="02010803020104030203" pitchFamily="2" charset="-79"/>
              <a:cs typeface="Aharoni"/>
            </a:endParaRPr>
          </a:p>
          <a:p>
            <a:pPr marL="0" lvl="0" indent="0">
              <a:buNone/>
            </a:pPr>
            <a:endParaRPr lang="tr-TR" sz="1800" b="1" dirty="0" smtClean="0">
              <a:latin typeface="Aharoni" panose="02010803020104030203" pitchFamily="2" charset="-79"/>
              <a:cs typeface="Aharoni"/>
            </a:endParaRP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1800" b="1" dirty="0" smtClean="0">
                <a:latin typeface="Aharoni" panose="02010803020104030203" pitchFamily="2" charset="-79"/>
                <a:cs typeface="Aharoni"/>
              </a:rPr>
              <a:t>Anasınıflarında,</a:t>
            </a:r>
          </a:p>
          <a:p>
            <a:pPr marL="0" lvl="0" indent="0">
              <a:buNone/>
            </a:pPr>
            <a:endParaRPr lang="tr-TR" sz="1800" b="1" dirty="0" smtClean="0">
              <a:latin typeface="Aharoni" panose="02010803020104030203" pitchFamily="2" charset="-79"/>
              <a:cs typeface="Aharoni"/>
            </a:endParaRP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1800" b="1" dirty="0" smtClean="0">
                <a:latin typeface="Aharoni" panose="02010803020104030203" pitchFamily="2" charset="-79"/>
                <a:cs typeface="Aharoni"/>
              </a:rPr>
              <a:t>Çocuk </a:t>
            </a:r>
            <a:r>
              <a:rPr lang="tr-TR" sz="1800" b="1" dirty="0">
                <a:latin typeface="Aharoni" panose="02010803020104030203" pitchFamily="2" charset="-79"/>
                <a:cs typeface="Aharoni"/>
              </a:rPr>
              <a:t>yuvaları ve kreşlerde </a:t>
            </a:r>
            <a:r>
              <a:rPr lang="tr-TR" sz="1800" b="1" dirty="0" smtClean="0">
                <a:latin typeface="Aharoni" panose="02010803020104030203" pitchFamily="2" charset="-79"/>
                <a:cs typeface="Aharoni"/>
              </a:rPr>
              <a:t>çalışabilirim.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endParaRPr lang="tr-TR" sz="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348880"/>
            <a:ext cx="375173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24912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67544" y="4293096"/>
            <a:ext cx="82296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Çocuk sağlığı merkezlerinde,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Hastanelerin çocuk servislerinde, çocuk kliniklerinin oyun odalarında,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Özel eğitim ve rehabilitasyon merkezlerinde çalışabilirim.</a:t>
            </a:r>
          </a:p>
        </p:txBody>
      </p:sp>
      <p:pic>
        <p:nvPicPr>
          <p:cNvPr id="6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9"/>
            <a:ext cx="856895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7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1520" y="620688"/>
            <a:ext cx="8339271" cy="464922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algn="ctr">
              <a:spcBef>
                <a:spcPts val="425"/>
              </a:spcBef>
            </a:pPr>
            <a:r>
              <a:rPr lang="tr-TR" sz="2400" b="1" spc="45" dirty="0" smtClean="0">
                <a:latin typeface="Aharoni" panose="02010803020104030203" pitchFamily="2" charset="-79"/>
                <a:cs typeface="Aharoni" panose="02010803020104030203" pitchFamily="2" charset="-79"/>
              </a:rPr>
              <a:t>STAJ;</a:t>
            </a:r>
            <a:endParaRPr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350" marR="2540" algn="ctr">
              <a:lnSpc>
                <a:spcPct val="115599"/>
              </a:lnSpc>
            </a:pPr>
            <a:r>
              <a:rPr sz="2400" spc="8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Öğrencilerin </a:t>
            </a:r>
            <a:r>
              <a:rPr sz="2400" spc="10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mesleki </a:t>
            </a:r>
            <a:r>
              <a:rPr sz="2400" spc="7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bilgi, </a:t>
            </a:r>
            <a:r>
              <a:rPr sz="2400" spc="9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beceri, </a:t>
            </a:r>
            <a:r>
              <a:rPr sz="2400" spc="10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tutum </a:t>
            </a:r>
            <a:r>
              <a:rPr sz="2400" spc="9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 </a:t>
            </a:r>
            <a:r>
              <a:rPr sz="2400" spc="4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davranış  </a:t>
            </a:r>
            <a:r>
              <a:rPr sz="2400" spc="8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geliştirmelerini, </a:t>
            </a:r>
            <a:r>
              <a:rPr sz="2400" spc="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okulda </a:t>
            </a:r>
            <a:r>
              <a:rPr sz="2400" spc="8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olmayan tesis, </a:t>
            </a:r>
            <a:r>
              <a:rPr sz="2400" spc="8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araç </a:t>
            </a:r>
            <a:r>
              <a:rPr sz="2400" spc="11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gereci  </a:t>
            </a:r>
            <a:r>
              <a:rPr sz="2400" spc="5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tanıyarak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13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gerçek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üretim,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hizmet</a:t>
            </a:r>
            <a:r>
              <a:rPr sz="2400" spc="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ortamına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iş</a:t>
            </a:r>
            <a:r>
              <a:rPr sz="2400" spc="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4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hayatına  </a:t>
            </a:r>
            <a:r>
              <a:rPr sz="2400" spc="3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uyumlarını </a:t>
            </a:r>
            <a:r>
              <a:rPr sz="2400" spc="9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sağlamak </a:t>
            </a:r>
            <a:r>
              <a:rPr sz="2400" spc="6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amacıyla </a:t>
            </a:r>
            <a:r>
              <a:rPr sz="2400" spc="5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yapılan</a:t>
            </a:r>
            <a:r>
              <a:rPr sz="2400" spc="-17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57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uygulamalardır.</a:t>
            </a:r>
            <a:endParaRPr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ts val="15"/>
              </a:spcBef>
            </a:pPr>
            <a:endParaRPr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01600" marR="97790" algn="ctr">
              <a:lnSpc>
                <a:spcPct val="115599"/>
              </a:lnSpc>
            </a:pPr>
            <a:r>
              <a:rPr sz="2400" spc="8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Öğrencilerimiz</a:t>
            </a:r>
            <a:r>
              <a:rPr sz="24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-5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12.</a:t>
            </a:r>
            <a:r>
              <a:rPr sz="24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2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Sınıfta</a:t>
            </a:r>
            <a:r>
              <a:rPr sz="24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8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haftada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20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sz="24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7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gün</a:t>
            </a:r>
            <a:r>
              <a:rPr sz="24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8’er</a:t>
            </a:r>
            <a:r>
              <a:rPr sz="24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8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saat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102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okul  </a:t>
            </a:r>
            <a:r>
              <a:rPr sz="2400" spc="11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öncesi </a:t>
            </a:r>
            <a:r>
              <a:rPr sz="2400" spc="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eğitim </a:t>
            </a:r>
            <a:r>
              <a:rPr sz="2400" spc="57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kurumlarında</a:t>
            </a:r>
            <a:r>
              <a:rPr sz="2400" spc="57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spc="57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ya da özel eğitim merkezlerinde/okullarında </a:t>
            </a:r>
            <a:r>
              <a:rPr sz="2400" spc="8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staj</a:t>
            </a:r>
            <a:r>
              <a:rPr sz="2400" spc="-26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7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görürler.</a:t>
            </a:r>
            <a:endParaRPr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94945" marR="120015" algn="ctr">
              <a:lnSpc>
                <a:spcPct val="115599"/>
              </a:lnSpc>
              <a:spcBef>
                <a:spcPts val="3"/>
              </a:spcBef>
            </a:pPr>
            <a:r>
              <a:rPr sz="2400" spc="4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8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süre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9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içinde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6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ay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6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asgari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ücret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11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net</a:t>
            </a:r>
            <a:r>
              <a:rPr sz="2400" spc="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tutarının</a:t>
            </a:r>
            <a:r>
              <a:rPr sz="2400" spc="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4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%30'u  </a:t>
            </a:r>
            <a:r>
              <a:rPr sz="2400" spc="75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üzerinden </a:t>
            </a:r>
            <a:r>
              <a:rPr sz="2400" spc="7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maaş</a:t>
            </a:r>
            <a:r>
              <a:rPr sz="2400" spc="-73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2400" spc="28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alırlar.</a:t>
            </a:r>
            <a:endParaRPr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53537" y="3084513"/>
            <a:ext cx="251761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78359" y="1624995"/>
            <a:ext cx="251761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000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/>
          </a:bodyPr>
          <a:lstStyle/>
          <a:p>
            <a:r>
              <a:rPr lang="tr-TR" sz="1800" i="1" dirty="0" smtClean="0">
                <a:latin typeface="Aharoni"/>
              </a:rPr>
              <a:t>ÖĞRENCİLERİMİZ HER TÜRLÜ SOSYAL ETKİNLİKLERE KATILARAK AKADEMİK EĞİTİMİN DIŞINDA SOSYAL İLETİŞİMİ GÜÇLÜ, ÖZGÜVENLERİ YERİNDE BİREY OLARAK MEZUN OLURLAR</a:t>
            </a:r>
            <a:endParaRPr lang="tr-TR" sz="1800" i="1" dirty="0">
              <a:latin typeface="Aharoni"/>
            </a:endParaRPr>
          </a:p>
        </p:txBody>
      </p:sp>
      <p:pic>
        <p:nvPicPr>
          <p:cNvPr id="4098" name="Picture 2" descr="C:\Users\Lenovo\Desktop\RESİM TANITIM\IMG_20190425_131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640960" cy="459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883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rmAutofit fontScale="90000"/>
          </a:bodyPr>
          <a:lstStyle/>
          <a:p>
            <a:r>
              <a:rPr lang="tr-TR" sz="5400" b="1" i="1" dirty="0" smtClean="0">
                <a:solidFill>
                  <a:srgbClr val="FF0000"/>
                </a:solidFill>
              </a:rPr>
              <a:t>    </a:t>
            </a:r>
            <a:br>
              <a:rPr lang="tr-TR" sz="5400" b="1" i="1" dirty="0" smtClean="0">
                <a:solidFill>
                  <a:srgbClr val="FF0000"/>
                </a:solidFill>
              </a:rPr>
            </a:br>
            <a:r>
              <a:rPr lang="tr-TR" sz="5400" b="1" i="1" dirty="0">
                <a:solidFill>
                  <a:srgbClr val="FF0000"/>
                </a:solidFill>
              </a:rPr>
              <a:t/>
            </a:r>
            <a:br>
              <a:rPr lang="tr-TR" sz="5400" b="1" i="1" dirty="0">
                <a:solidFill>
                  <a:srgbClr val="FF0000"/>
                </a:solidFill>
              </a:rPr>
            </a:br>
            <a:r>
              <a:rPr lang="tr-TR" sz="5400" b="1" i="1" dirty="0" smtClean="0">
                <a:solidFill>
                  <a:srgbClr val="FF0000"/>
                </a:solidFill>
              </a:rPr>
              <a:t>                   </a:t>
            </a:r>
            <a:br>
              <a:rPr lang="tr-TR" sz="5400" b="1" i="1" dirty="0" smtClean="0">
                <a:solidFill>
                  <a:srgbClr val="FF0000"/>
                </a:solidFill>
              </a:rPr>
            </a:br>
            <a:r>
              <a:rPr lang="tr-TR" sz="5400" b="1" i="1" dirty="0">
                <a:solidFill>
                  <a:srgbClr val="FF0000"/>
                </a:solidFill>
              </a:rPr>
              <a:t/>
            </a:r>
            <a:br>
              <a:rPr lang="tr-TR" sz="5400" b="1" i="1" dirty="0">
                <a:solidFill>
                  <a:srgbClr val="FF0000"/>
                </a:solidFill>
              </a:rPr>
            </a:br>
            <a:r>
              <a:rPr lang="tr-TR" sz="5400" b="1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OKULUMUZ......</a:t>
            </a:r>
            <a:br>
              <a:rPr lang="tr-TR" sz="5400" b="1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700" b="1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VEHBİ GÜZEL MESLEKİ VE  TEKNİK ANADOLU LİSESİ</a:t>
            </a:r>
            <a:br>
              <a:rPr lang="tr-TR" sz="2700" b="1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700" b="1" i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          </a:t>
            </a:r>
            <a:endParaRPr lang="tr-TR" sz="27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C:\Users\Lenovo\Desktop\RESİM TANITIM\IMG_20190422_105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7776864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99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66" t="20644" r="18678" b="15674"/>
          <a:stretch/>
        </p:blipFill>
        <p:spPr bwMode="auto">
          <a:xfrm>
            <a:off x="179512" y="0"/>
            <a:ext cx="9144000" cy="687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14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haroni" panose="02010803020104030203" pitchFamily="2" charset="-79"/>
                <a:cs typeface="Aharoni" panose="02010803020104030203" pitchFamily="2" charset="-79"/>
              </a:rPr>
              <a:t>Diğer çalışma alanları.....</a:t>
            </a:r>
            <a:endParaRPr lang="tr-T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fontScale="92500" lnSpcReduction="10000"/>
          </a:bodyPr>
          <a:lstStyle/>
          <a:p>
            <a:r>
              <a:rPr lang="tr-TR" sz="1900" b="1" dirty="0" smtClean="0">
                <a:latin typeface="Aharoni" panose="02010803020104030203" pitchFamily="2" charset="-79"/>
                <a:cs typeface="Aharoni"/>
              </a:rPr>
              <a:t>Sağlık Bakanlığı, (</a:t>
            </a:r>
            <a:r>
              <a:rPr lang="tr-TR" sz="1900" b="1" dirty="0" smtClean="0">
                <a:cs typeface="Aharoni"/>
              </a:rPr>
              <a:t>toplum sağlığı merkezleri, hastaneler, hastane okulları vb.  </a:t>
            </a:r>
            <a:endParaRPr lang="tr-TR" sz="1900" b="1" dirty="0" smtClean="0">
              <a:latin typeface="Aharoni" panose="02010803020104030203" pitchFamily="2" charset="-79"/>
              <a:cs typeface="Aharoni"/>
            </a:endParaRPr>
          </a:p>
          <a:p>
            <a:r>
              <a:rPr lang="tr-TR" sz="1900" b="1" dirty="0" smtClean="0">
                <a:latin typeface="Aharoni" panose="02010803020104030203" pitchFamily="2" charset="-79"/>
                <a:cs typeface="Aharoni"/>
              </a:rPr>
              <a:t>Aile ve Sosyal Politikalar Bakanlığı</a:t>
            </a:r>
          </a:p>
          <a:p>
            <a:r>
              <a:rPr lang="tr-TR" sz="1900" b="1" dirty="0" smtClean="0">
                <a:cs typeface="Aharoni"/>
              </a:rPr>
              <a:t>Adalet Bakanlığı’na bağlı kurumlarda</a:t>
            </a:r>
          </a:p>
          <a:p>
            <a:r>
              <a:rPr lang="tr-TR" sz="1900" b="1" dirty="0" smtClean="0">
                <a:latin typeface="Aharoni" panose="02010803020104030203" pitchFamily="2" charset="-79"/>
                <a:cs typeface="Aharoni"/>
              </a:rPr>
              <a:t>Emniyet Genel Müdürlüğü (Çocuk Polisi, </a:t>
            </a:r>
            <a:r>
              <a:rPr lang="tr-TR" sz="1900" b="1" dirty="0" smtClean="0">
                <a:cs typeface="Aharoni"/>
              </a:rPr>
              <a:t>çocuk izlem merkezleri</a:t>
            </a:r>
            <a:r>
              <a:rPr lang="tr-TR" sz="1900" b="1" dirty="0" smtClean="0">
                <a:latin typeface="Aharoni" panose="02010803020104030203" pitchFamily="2" charset="-79"/>
                <a:cs typeface="Aharoni"/>
              </a:rPr>
              <a:t>) vb.</a:t>
            </a:r>
          </a:p>
          <a:p>
            <a:r>
              <a:rPr lang="tr-TR" sz="1900" b="1" dirty="0" smtClean="0">
                <a:cs typeface="Aharoni"/>
              </a:rPr>
              <a:t>Talim Terbiye Genel Kurulu’nda</a:t>
            </a:r>
          </a:p>
          <a:p>
            <a:r>
              <a:rPr lang="tr-TR" sz="1900" b="1" dirty="0" smtClean="0">
                <a:cs typeface="Aharoni"/>
              </a:rPr>
              <a:t>Radyo ve televizyondaki çocuk ve gençlik programlarının ve eğitim programlarının hazırlanması ve yürütülmesinde,</a:t>
            </a:r>
          </a:p>
          <a:p>
            <a:r>
              <a:rPr lang="tr-TR" sz="1900" b="1" dirty="0" smtClean="0">
                <a:cs typeface="Aharoni"/>
              </a:rPr>
              <a:t>Çocuk tiyatrolarında ve çocuk filmlerinde, çocuklara yönelik kitap, dergi, gazete gibi yayınların hazırlanmasında, </a:t>
            </a:r>
          </a:p>
          <a:p>
            <a:r>
              <a:rPr lang="tr-TR" sz="1900" b="1" dirty="0" smtClean="0">
                <a:cs typeface="Aharoni"/>
              </a:rPr>
              <a:t>eğitsel oyuncak üretiminde,</a:t>
            </a:r>
          </a:p>
          <a:p>
            <a:r>
              <a:rPr lang="tr-TR" sz="1900" b="1" dirty="0" smtClean="0">
                <a:cs typeface="Aharoni"/>
              </a:rPr>
              <a:t> UNICEF, ILO ve gönüllü kuruluşlarda,</a:t>
            </a:r>
          </a:p>
          <a:p>
            <a:r>
              <a:rPr lang="tr-TR" sz="1900" b="1" dirty="0" smtClean="0">
                <a:cs typeface="Aharoni"/>
              </a:rPr>
              <a:t> Sivil Toplum Örgütlerinde uzman, danışman, kurucu, idareci, denetimci olarak görev yapmaktadır.</a:t>
            </a:r>
          </a:p>
          <a:p>
            <a:pPr marL="0" indent="0">
              <a:buNone/>
            </a:pPr>
            <a:r>
              <a:rPr lang="tr-TR" sz="1900" b="1" dirty="0" smtClean="0">
                <a:latin typeface="Aharoni" panose="02010803020104030203" pitchFamily="2" charset="-79"/>
                <a:cs typeface="Aharoni"/>
              </a:rPr>
              <a:t>   KISACASI! </a:t>
            </a:r>
          </a:p>
          <a:p>
            <a:pPr marL="0" indent="0">
              <a:buNone/>
            </a:pPr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</a:t>
            </a:r>
            <a:r>
              <a:rPr lang="tr-TR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0-18 yaş çocuğun olduğu her yerde çalışabilirler.....</a:t>
            </a:r>
          </a:p>
          <a:p>
            <a:pPr>
              <a:buNone/>
            </a:pPr>
            <a:endParaRPr lang="tr-TR" sz="2000" dirty="0" smtClean="0"/>
          </a:p>
          <a:p>
            <a:endParaRPr lang="tr-TR" sz="2000" dirty="0" smtClean="0"/>
          </a:p>
          <a:p>
            <a:endParaRPr lang="tr-TR" sz="2000" b="1" dirty="0" smtClean="0">
              <a:cs typeface="Aharoni"/>
            </a:endParaRPr>
          </a:p>
          <a:p>
            <a:endParaRPr lang="tr-TR" sz="2000" b="1" dirty="0">
              <a:latin typeface="Aharoni" panose="02010803020104030203" pitchFamily="2" charset="-79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2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24" t="21401" r="19013" b="15476"/>
          <a:stretch/>
        </p:blipFill>
        <p:spPr bwMode="auto">
          <a:xfrm>
            <a:off x="323528" y="260648"/>
            <a:ext cx="84249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9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Lenovo\Desktop\RESİM TANITIM\IMG_20190422_111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18" y="476672"/>
            <a:ext cx="8471346" cy="5847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Metin kutusu"/>
          <p:cNvSpPr txBox="1">
            <a:spLocks noChangeArrowheads="1"/>
          </p:cNvSpPr>
          <p:nvPr/>
        </p:nvSpPr>
        <p:spPr bwMode="auto">
          <a:xfrm>
            <a:off x="251520" y="2071688"/>
            <a:ext cx="842493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KADININ ÇALIŞMA HAYATINA ATILMASI VE </a:t>
            </a:r>
          </a:p>
          <a:p>
            <a:pPr algn="ctr"/>
            <a:endParaRPr lang="tr-TR" sz="2000" b="1" dirty="0">
              <a:solidFill>
                <a:srgbClr val="CC00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tr-TR" sz="20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OKUL ÖNCESİ EĞİTİMİN ÖNEMİNİN </a:t>
            </a:r>
          </a:p>
          <a:p>
            <a:pPr algn="ctr"/>
            <a:endParaRPr lang="tr-TR" sz="2000" b="1" dirty="0">
              <a:solidFill>
                <a:srgbClr val="CC00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tr-TR" sz="20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DAHA DA ANLAŞILMASIYLA ALAN HIZLA GELİŞMİŞ, </a:t>
            </a:r>
          </a:p>
          <a:p>
            <a:pPr algn="ctr"/>
            <a:endParaRPr lang="tr-TR" sz="2000" b="1" dirty="0">
              <a:solidFill>
                <a:srgbClr val="CC00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tr-TR" sz="20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 DA OKUL ÖNCESİ EĞİTİM KURUMLARINA OLAN</a:t>
            </a:r>
          </a:p>
          <a:p>
            <a:pPr algn="ctr"/>
            <a:endParaRPr lang="tr-TR" sz="2000" b="1" dirty="0">
              <a:solidFill>
                <a:srgbClr val="CC00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tr-TR" sz="20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TALEBİ ARTTIRMIŞTIR.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etin kutusu"/>
          <p:cNvSpPr txBox="1">
            <a:spLocks noChangeArrowheads="1"/>
          </p:cNvSpPr>
          <p:nvPr/>
        </p:nvSpPr>
        <p:spPr bwMode="auto">
          <a:xfrm>
            <a:off x="857250" y="11430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sz="2000" b="1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17410" name="2 Metin kutusu"/>
          <p:cNvSpPr txBox="1">
            <a:spLocks noChangeArrowheads="1"/>
          </p:cNvSpPr>
          <p:nvPr/>
        </p:nvSpPr>
        <p:spPr bwMode="auto">
          <a:xfrm>
            <a:off x="179512" y="714375"/>
            <a:ext cx="8964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KURUMLARDA </a:t>
            </a:r>
            <a:r>
              <a:rPr lang="tr-TR" sz="24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GÖREV ALACAK </a:t>
            </a:r>
          </a:p>
          <a:p>
            <a:pPr algn="ctr"/>
            <a:endParaRPr lang="tr-TR" sz="2400" b="1" dirty="0">
              <a:solidFill>
                <a:srgbClr val="CC00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tr-TR" sz="24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NİTELİKLİ VE İYİ YETİŞMİŞ</a:t>
            </a:r>
          </a:p>
          <a:p>
            <a:pPr algn="ctr"/>
            <a:endParaRPr lang="tr-TR" sz="2400" b="1" dirty="0">
              <a:solidFill>
                <a:srgbClr val="CC00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tr-TR" sz="2400" b="1" dirty="0">
                <a:solidFill>
                  <a:srgbClr val="CC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ELEMAN İHTİYACI ARTMIŞTIR.</a:t>
            </a:r>
          </a:p>
        </p:txBody>
      </p:sp>
      <p:pic>
        <p:nvPicPr>
          <p:cNvPr id="17411" name="Picture 2" descr="C:\Users\Anaokulu\Desktop\ÇOCUK GELİŞİMİ TANITIM\WEB SAYFASI\RESİM 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360" y="2924944"/>
            <a:ext cx="712879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37626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b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100" b="1" u="sng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ÇOCUK </a:t>
            </a:r>
            <a:r>
              <a:rPr lang="tr-TR" sz="3100" b="1" u="sng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GELİŞİMİ VE EĞİTİMİ ALANININ AMACI;</a:t>
            </a:r>
            <a:br>
              <a:rPr lang="tr-TR" sz="3100" b="1" u="sng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tr-TR" sz="3100" b="1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tr-TR" sz="3100" b="1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tr-TR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480"/>
            <a:ext cx="8579296" cy="4733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0-18 </a:t>
            </a:r>
            <a:r>
              <a:rPr lang="tr-TR" sz="2000" dirty="0">
                <a:latin typeface="Aharoni" panose="02010803020104030203" pitchFamily="2" charset="-79"/>
                <a:cs typeface="Aharoni" panose="02010803020104030203" pitchFamily="2" charset="-79"/>
              </a:rPr>
              <a:t>yaşlar arasındaki </a:t>
            </a:r>
          </a:p>
          <a:p>
            <a:pPr marL="457200" indent="-457200">
              <a:buFont typeface="Symbol" panose="05050102010706020507" pitchFamily="18" charset="2"/>
              <a:buChar char=""/>
            </a:pPr>
            <a:r>
              <a:rPr lang="tr-TR" sz="2000" dirty="0">
                <a:latin typeface="Aharoni" panose="02010803020104030203" pitchFamily="2" charset="-79"/>
                <a:cs typeface="Aharoni" panose="02010803020104030203" pitchFamily="2" charset="-79"/>
              </a:rPr>
              <a:t>Normal gelişim gösteren, </a:t>
            </a:r>
          </a:p>
          <a:p>
            <a:pPr marL="457200" indent="-457200">
              <a:buFont typeface="Symbol" panose="05050102010706020507" pitchFamily="18" charset="2"/>
              <a:buChar char=""/>
            </a:pPr>
            <a:r>
              <a:rPr lang="tr-TR" sz="2000" dirty="0">
                <a:latin typeface="Aharoni" panose="02010803020104030203" pitchFamily="2" charset="-79"/>
                <a:cs typeface="Aharoni" panose="02010803020104030203" pitchFamily="2" charset="-79"/>
              </a:rPr>
              <a:t>Engeli olan, korunmaya muhtaç, </a:t>
            </a:r>
          </a:p>
          <a:p>
            <a:pPr marL="457200" indent="-457200">
              <a:buFont typeface="Symbol" panose="05050102010706020507" pitchFamily="18" charset="2"/>
              <a:buChar char=""/>
            </a:pPr>
            <a:r>
              <a:rPr lang="tr-TR" sz="2000" dirty="0">
                <a:latin typeface="Aharoni" panose="02010803020104030203" pitchFamily="2" charset="-79"/>
                <a:cs typeface="Aharoni" panose="02010803020104030203" pitchFamily="2" charset="-79"/>
              </a:rPr>
              <a:t>Çalışan, mülteci, suçlu çocuklar ile </a:t>
            </a:r>
          </a:p>
          <a:p>
            <a:pPr marL="457200" indent="-457200">
              <a:buFont typeface="Symbol" panose="05050102010706020507" pitchFamily="18" charset="2"/>
              <a:buChar char=""/>
            </a:pPr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Hastanede yatan çocukların  zihinsel, sosyal, dil, sosyal ve duygusal gelişimlerini, </a:t>
            </a:r>
            <a:r>
              <a:rPr lang="tr-TR" sz="2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özbakım</a:t>
            </a:r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becerilerini  değerlendirebilen, tüm gelişim ve beceri alanlarını destekleme konusunda çocuğa, aileye, eğitimciye ve topluma hizmet sunan çocuk gelişimi konusunda bilgili bireyler yetiştirmektir.</a:t>
            </a:r>
            <a:endParaRPr lang="tr-TR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9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tr-TR" sz="2000" dirty="0" smtClean="0"/>
              <a:t> </a:t>
            </a:r>
            <a:r>
              <a:rPr lang="tr-TR" sz="2400" dirty="0" smtClean="0"/>
              <a:t>ÇOCUK GELİŞİMİ VE EĞİTİMİ ALANI MEZUNUNUN ÜNİVERSİTE EĞİTİMİ NASIL YÜRÜTÜLMEKTEDİR?</a:t>
            </a:r>
            <a:endParaRPr lang="tr-TR" sz="24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Alanın lise mezunları </a:t>
            </a:r>
            <a:r>
              <a:rPr lang="tr-TR" dirty="0" smtClean="0">
                <a:solidFill>
                  <a:srgbClr val="FF0000"/>
                </a:solidFill>
              </a:rPr>
              <a:t>EŞİT AĞIRLIK ‘</a:t>
            </a:r>
            <a:r>
              <a:rPr lang="tr-TR" dirty="0" smtClean="0"/>
              <a:t>tan üniversite sınavına girmektedirler. Kazandıkları; </a:t>
            </a:r>
          </a:p>
          <a:p>
            <a:r>
              <a:rPr lang="tr-TR" dirty="0" smtClean="0"/>
              <a:t>4 Yıllık üniversite eğitimi derslerini başarı ile tamamladıkları takdirde </a:t>
            </a:r>
            <a:r>
              <a:rPr lang="tr-TR" dirty="0" smtClean="0">
                <a:solidFill>
                  <a:srgbClr val="FF0000"/>
                </a:solidFill>
              </a:rPr>
              <a:t>“Çocuk Gelişimi Lisans Diploması” </a:t>
            </a:r>
            <a:r>
              <a:rPr lang="tr-TR" dirty="0" smtClean="0"/>
              <a:t>elde etmeye hak kazanırlar. Bölüm mezunları ise </a:t>
            </a:r>
            <a:r>
              <a:rPr lang="tr-TR" dirty="0" smtClean="0">
                <a:solidFill>
                  <a:srgbClr val="FF0000"/>
                </a:solidFill>
              </a:rPr>
              <a:t>“Çocuk Gelişimi Uzmanı” </a:t>
            </a:r>
            <a:r>
              <a:rPr lang="tr-TR" dirty="0" smtClean="0"/>
              <a:t>olarak kariyerlerine başlayabilirler. </a:t>
            </a:r>
          </a:p>
          <a:p>
            <a:r>
              <a:rPr lang="tr-TR" dirty="0" smtClean="0"/>
              <a:t>Öte yandan iki yıllık </a:t>
            </a:r>
            <a:r>
              <a:rPr lang="tr-TR" dirty="0" err="1" smtClean="0"/>
              <a:t>önlisans</a:t>
            </a:r>
            <a:r>
              <a:rPr lang="tr-TR" dirty="0" smtClean="0"/>
              <a:t> programını tamamlayan mezunlar ise Dikey Geçiş Sınavı (DGS)’</a:t>
            </a:r>
            <a:r>
              <a:rPr lang="tr-TR" dirty="0" err="1" smtClean="0"/>
              <a:t>ndan</a:t>
            </a:r>
            <a:r>
              <a:rPr lang="tr-TR" dirty="0" smtClean="0"/>
              <a:t> elde edeceği sonuç neticesinde diplomalarını;</a:t>
            </a:r>
          </a:p>
          <a:p>
            <a:r>
              <a:rPr lang="tr-TR" dirty="0" smtClean="0"/>
              <a:t>Çocuk Gelişimi,Okul Öncesi Öğretmenliği,Bölümlerine tamamlayabilir.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Ayrıca bir çok devlet, vakıf  ve özel üniversitelerinde de çocuk gelişimi ve eğitimi alanının lisans ve </a:t>
            </a:r>
            <a:r>
              <a:rPr lang="tr-TR" dirty="0" err="1" smtClean="0">
                <a:solidFill>
                  <a:srgbClr val="FF0000"/>
                </a:solidFill>
              </a:rPr>
              <a:t>önlisans</a:t>
            </a:r>
            <a:r>
              <a:rPr lang="tr-TR" dirty="0" smtClean="0">
                <a:solidFill>
                  <a:srgbClr val="FF0000"/>
                </a:solidFill>
              </a:rPr>
              <a:t> programları bulunmaktadır.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etin kutusu"/>
          <p:cNvSpPr txBox="1">
            <a:spLocks noChangeArrowheads="1"/>
          </p:cNvSpPr>
          <p:nvPr/>
        </p:nvSpPr>
        <p:spPr bwMode="auto">
          <a:xfrm>
            <a:off x="714375" y="620689"/>
            <a:ext cx="74580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800" b="1" dirty="0">
                <a:latin typeface="Comic Sans MS" pitchFamily="66" charset="0"/>
              </a:rPr>
              <a:t> </a:t>
            </a:r>
            <a:r>
              <a:rPr lang="tr-TR" sz="2800" b="1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ALANIMIZDA YER ALAN DAL </a:t>
            </a:r>
            <a:endParaRPr lang="tr-TR" sz="2800" b="1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tr-T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tr-T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Tx/>
              <a:buChar char="-"/>
            </a:pPr>
            <a:r>
              <a:rPr lang="tr-T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ERKEN ÇOCUKLUK </a:t>
            </a:r>
            <a:r>
              <a:rPr lang="tr-TR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VE ÖZEL EĞİTİM DALI</a:t>
            </a:r>
            <a:endParaRPr lang="tr-TR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tr-TR" sz="2800" b="1" dirty="0">
              <a:latin typeface="Comic Sans MS" pitchFamily="66" charset="0"/>
            </a:endParaRPr>
          </a:p>
          <a:p>
            <a:endParaRPr lang="tr-TR" sz="2800" b="1" dirty="0">
              <a:latin typeface="Comic Sans MS" pitchFamily="66" charset="0"/>
            </a:endParaRPr>
          </a:p>
          <a:p>
            <a:endParaRPr lang="tr-TR" sz="2800" b="1" dirty="0">
              <a:latin typeface="Comic Sans MS" pitchFamily="66" charset="0"/>
            </a:endParaRPr>
          </a:p>
          <a:p>
            <a:endParaRPr lang="tr-TR" sz="2800" b="1" dirty="0"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4008" y="2780928"/>
            <a:ext cx="4104456" cy="3777916"/>
          </a:xfrm>
        </p:spPr>
      </p:pic>
      <p:pic>
        <p:nvPicPr>
          <p:cNvPr id="19459" name="Picture 3" descr="C:\Users\Anaokulu\Desktop\UJRCAN110BZCANXLVS5CAJNM9SSCAACYY2ICAAML14ACAAR9SB2CA2GVRUICAUOPWQYCAHKIEEFCA8M3DKOCAY9X2PVCARLWEDXCAR3FGI2CAFO18Q7CA54POS6CA3898X7CALTPSDUCAGQUV9QCAGEACB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708920"/>
            <a:ext cx="3744416" cy="38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ALANDA YER ALAN BAŞLICA DERSLER.........</a:t>
            </a:r>
            <a:br>
              <a:rPr lang="tr-TR" sz="3200" b="1" u="sng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sz="3200" dirty="0"/>
          </a:p>
        </p:txBody>
      </p:sp>
      <p:grpSp>
        <p:nvGrpSpPr>
          <p:cNvPr id="8" name="object 5"/>
          <p:cNvGrpSpPr>
            <a:grpSpLocks noGrp="1"/>
          </p:cNvGrpSpPr>
          <p:nvPr>
            <p:ph idx="1"/>
          </p:nvPr>
        </p:nvGrpSpPr>
        <p:grpSpPr>
          <a:xfrm>
            <a:off x="457200" y="1935163"/>
            <a:ext cx="8229600" cy="4389437"/>
            <a:chOff x="1945312" y="1149821"/>
            <a:chExt cx="14801215" cy="8552180"/>
          </a:xfrm>
        </p:grpSpPr>
        <p:sp>
          <p:nvSpPr>
            <p:cNvPr id="9" name="object 6"/>
            <p:cNvSpPr/>
            <p:nvPr/>
          </p:nvSpPr>
          <p:spPr>
            <a:xfrm>
              <a:off x="1945963" y="2286606"/>
              <a:ext cx="503521" cy="457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945312" y="1149821"/>
              <a:ext cx="11496659" cy="79914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12804560" y="5662970"/>
              <a:ext cx="3941888" cy="40387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5010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1508</TotalTime>
  <Words>597</Words>
  <Application>Microsoft Office PowerPoint</Application>
  <PresentationFormat>Ekran Gösterisi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Akış</vt:lpstr>
      <vt:lpstr>BİR ÇOCUK GELİŞİR, DÜNYA DEĞİŞİR.                               M.Kemal ATATÜRK..............</vt:lpstr>
      <vt:lpstr>                           OKULUMUZ...... VEHBİ GÜZEL MESLEKİ VE  TEKNİK ANADOLU LİSESİ                                             </vt:lpstr>
      <vt:lpstr>Slayt 3</vt:lpstr>
      <vt:lpstr>Slayt 4</vt:lpstr>
      <vt:lpstr>Slayt 5</vt:lpstr>
      <vt:lpstr>              ÇOCUK GELİŞİMİ VE EĞİTİMİ ALANININ AMACI;    </vt:lpstr>
      <vt:lpstr> ÇOCUK GELİŞİMİ VE EĞİTİMİ ALANI MEZUNUNUN ÜNİVERSİTE EĞİTİMİ NASIL YÜRÜTÜLMEKTEDİR?</vt:lpstr>
      <vt:lpstr>Slayt 8</vt:lpstr>
      <vt:lpstr>ALANDA YER ALAN BAŞLICA DERSLER......... </vt:lpstr>
      <vt:lpstr>Slayt 10</vt:lpstr>
      <vt:lpstr>Slayt 11</vt:lpstr>
      <vt:lpstr>ÇOCUK GELİŞİMİ EĞİTİMİ ALDIĞIMDA NELER  YAPABİLİRİM? </vt:lpstr>
      <vt:lpstr>AİLELERE......  </vt:lpstr>
      <vt:lpstr>                                                                                               Çalıştığım kurumlarda oyun, drama, görsel sanat, müzik ve bilgisayar etkinlikleri planlayıp uygulayabilirim.  </vt:lpstr>
      <vt:lpstr>Slayt 15</vt:lpstr>
      <vt:lpstr>MEZUN OLDUKTAN SONRA NERELERDE ÇALIŞABİLİRİM?</vt:lpstr>
      <vt:lpstr>Slayt 17</vt:lpstr>
      <vt:lpstr>Slayt 18</vt:lpstr>
      <vt:lpstr>ÖĞRENCİLERİMİZ HER TÜRLÜ SOSYAL ETKİNLİKLERE KATILARAK AKADEMİK EĞİTİMİN DIŞINDA SOSYAL İLETİŞİMİ GÜÇLÜ, ÖZGÜVENLERİ YERİNDE BİREY OLARAK MEZUN OLURLAR</vt:lpstr>
      <vt:lpstr>Slayt 20</vt:lpstr>
      <vt:lpstr>Diğer çalışma alanları.....</vt:lpstr>
      <vt:lpstr>Slayt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Anaokulu</dc:creator>
  <cp:lastModifiedBy>Asus</cp:lastModifiedBy>
  <cp:revision>164</cp:revision>
  <dcterms:created xsi:type="dcterms:W3CDTF">2015-03-19T13:19:26Z</dcterms:created>
  <dcterms:modified xsi:type="dcterms:W3CDTF">2024-09-12T16:59:19Z</dcterms:modified>
</cp:coreProperties>
</file>