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4"/>
  </p:notesMasterIdLst>
  <p:sldIdLst>
    <p:sldId id="587" r:id="rId2"/>
    <p:sldId id="585" r:id="rId3"/>
    <p:sldId id="571" r:id="rId4"/>
    <p:sldId id="572" r:id="rId5"/>
    <p:sldId id="573" r:id="rId6"/>
    <p:sldId id="574" r:id="rId7"/>
    <p:sldId id="575" r:id="rId8"/>
    <p:sldId id="582" r:id="rId9"/>
    <p:sldId id="576" r:id="rId10"/>
    <p:sldId id="577" r:id="rId11"/>
    <p:sldId id="578" r:id="rId12"/>
    <p:sldId id="580" r:id="rId13"/>
    <p:sldId id="581" r:id="rId14"/>
    <p:sldId id="588" r:id="rId15"/>
    <p:sldId id="597" r:id="rId16"/>
    <p:sldId id="589" r:id="rId17"/>
    <p:sldId id="590" r:id="rId18"/>
    <p:sldId id="598" r:id="rId19"/>
    <p:sldId id="591" r:id="rId20"/>
    <p:sldId id="592" r:id="rId21"/>
    <p:sldId id="593" r:id="rId22"/>
    <p:sldId id="584" r:id="rId2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rrows Diagram" id="{B6D18F6B-13C0-4689-8D47-3BF47272F27F}">
          <p14:sldIdLst>
            <p14:sldId id="587"/>
            <p14:sldId id="585"/>
            <p14:sldId id="571"/>
            <p14:sldId id="572"/>
            <p14:sldId id="573"/>
            <p14:sldId id="574"/>
            <p14:sldId id="575"/>
            <p14:sldId id="582"/>
            <p14:sldId id="576"/>
            <p14:sldId id="577"/>
            <p14:sldId id="578"/>
            <p14:sldId id="580"/>
            <p14:sldId id="581"/>
            <p14:sldId id="588"/>
            <p14:sldId id="597"/>
            <p14:sldId id="589"/>
            <p14:sldId id="590"/>
            <p14:sldId id="598"/>
            <p14:sldId id="591"/>
            <p14:sldId id="592"/>
            <p14:sldId id="593"/>
            <p14:sldId id="584"/>
          </p14:sldIdLst>
        </p14:section>
        <p14:section name="Puzzle Diagram" id="{5EBB697D-5F3A-4619-95B1-18B26D293295}">
          <p14:sldIdLst/>
        </p14:section>
        <p14:section name="Gear Diagram" id="{78BEFFB9-BDDE-431B-8DAD-F147F3B1C6A0}">
          <p14:sldIdLst/>
        </p14:section>
        <p14:section name="Matrix Diagram" id="{5A07AFEB-75C5-487C-BCB4-8E975429D77E}">
          <p14:sldIdLst/>
        </p14:section>
        <p14:section name="Cycle Process" id="{50B0BF03-0985-4946-9592-3190EDAD1A23}">
          <p14:sldIdLst/>
        </p14:section>
        <p14:section name="Gantt Chart" id="{904EEEBC-31A4-4D7F-9ED6-F86ACB6EF018}">
          <p14:sldIdLst/>
        </p14:section>
        <p14:section name="Calendar 2015" id="{4B913258-86AC-4206-ABBC-306309849869}">
          <p14:sldIdLst/>
        </p14:section>
        <p14:section name="Timeline Process" id="{1F6949EA-DE10-4B90-9A09-64B6B4AE90B7}">
          <p14:sldIdLst/>
        </p14:section>
        <p14:section name="Step-by-Step Process" id="{BDC0C192-FFAA-40AD-BF84-0A75CEC29620}">
          <p14:sldIdLst/>
        </p14:section>
        <p14:section name="Funnel Diagram" id="{FD38EE9E-CE02-429A-B76D-12B3C50F77C2}">
          <p14:sldIdLst/>
        </p14:section>
        <p14:section name="Mindmap" id="{BEFC53BC-F424-468E-AD29-25E3B3BA7D55}">
          <p14:sldIdLst/>
        </p14:section>
        <p14:section name="Tree Diagram" id="{396C7869-A3CD-4176-9DFB-FDC97C7466AD}">
          <p14:sldIdLst/>
        </p14:section>
        <p14:section name="Pyramid Diagram" id="{BF303E46-BAA6-46CA-B5F4-147B666F822A}">
          <p14:sldIdLst/>
        </p14:section>
        <p14:section name="Flowchart" id="{85D94DD8-C343-4EA1-803B-2037E9588492}">
          <p14:sldIdLst/>
        </p14:section>
        <p14:section name="Fishbone Diagram" id="{1B606730-6E71-42BB-8321-D12902EDFCA7}">
          <p14:sldIdLst/>
        </p14:section>
        <p14:section name="Map Diagram" id="{355EE30E-99BA-41F4-A409-8A241F946D9C}">
          <p14:sldIdLst/>
        </p14:section>
        <p14:section name="Iceberg Diagram" id="{FF92EB0E-4839-4D74-ABCD-7B20D7FF76F8}">
          <p14:sldIdLst/>
        </p14:section>
        <p14:section name="Pricelist Table" id="{5E179C74-804D-4F9F-9688-0D9697A7DDA7}">
          <p14:sldIdLst/>
        </p14:section>
        <p14:section name="3D Layers Diagram" id="{A1CCEBDB-9B94-4B64-8EFA-7B7DA18384E7}">
          <p14:sldIdLst/>
        </p14:section>
        <p14:section name="Comparison / proposition" id="{50F87C0F-1B7F-424A-AC8C-7BF367B1970C}">
          <p14:sldIdLst/>
        </p14:section>
        <p14:section name="Business Model" id="{C01F8ABC-4008-48CE-B62C-64BEF1F37574}">
          <p14:sldIdLst/>
        </p14:section>
        <p14:section name="Human Diagram" id="{578B14A7-58BB-4183-A73C-665BBC05F710}">
          <p14:sldIdLst/>
        </p14:section>
        <p14:section name="Road Diagram" id="{DD9FA14E-9415-4144-873F-5D6CFBF4D8E1}">
          <p14:sldIdLst/>
        </p14:section>
        <p14:section name="Gadget Diagram" id="{4CD4ABD5-5BAA-4108-86AF-7DED4EC6DF93}">
          <p14:sldIdLst/>
        </p14:section>
        <p14:section name="Mockup Template" id="{5DD95A02-F785-4B87-AAA9-183570F07D22}">
          <p14:sldIdLst/>
        </p14:section>
        <p14:section name="Portfolio" id="{BA390565-5CD7-44F5-8FE9-B359590A0BFC}">
          <p14:sldIdLst/>
        </p14:section>
        <p14:section name="Team/ Photo Slide" id="{6BE9D522-C8CD-4D08-88EF-5D9323F1E807}">
          <p14:sldIdLst/>
        </p14:section>
        <p14:section name="Hierarchy" id="{05BE700D-4A3D-496C-8147-B1F208F5F0B1}">
          <p14:sldIdLst/>
        </p14:section>
        <p14:section name="Energy Diagram" id="{19024546-5A2D-444D-93AB-5DB161A06C34}">
          <p14:sldIdLst/>
        </p14:section>
        <p14:section name="Environment Diagram" id="{D8E4D9E5-5567-4351-8B7F-442522BC5E17}">
          <p14:sldIdLst/>
        </p14:section>
        <p14:section name="Technology Diagram" id="{97B26582-CC5F-48F5-A846-278EA826C549}">
          <p14:sldIdLst/>
        </p14:section>
        <p14:section name="Security Diagram" id="{E8BE48A3-7AC8-4CC7-A403-30D95D2586C8}">
          <p14:sldIdLst/>
        </p14:section>
        <p14:section name="Finance Diagram" id="{BAAB6C5E-109A-47E8-9E86-01C9BE31C3DB}">
          <p14:sldIdLst/>
        </p14:section>
        <p14:section name="Creative Diagram" id="{9705E2B5-615D-4737-AD23-8E25FF304395}">
          <p14:sldIdLst/>
        </p14:section>
        <p14:section name="Science Diagram" id="{2833A231-1084-4DCF-A542-119AA5ED2434}">
          <p14:sldIdLst/>
        </p14:section>
        <p14:section name="Health" id="{9E723CDD-AAB0-46CA-ABAE-2CED2ABC56E9}">
          <p14:sldIdLst/>
        </p14:section>
        <p14:section name="Training" id="{D08A28FA-DA1A-4D99-A158-7FBBCF4ACCA9}">
          <p14:sldIdLst/>
        </p14:section>
        <p14:section name="Property" id="{E9406AC2-350F-4E06-A0DA-5D506774A3AA}">
          <p14:sldIdLst/>
        </p14:section>
        <p14:section name="Chart" id="{AEA3F791-3B71-47EA-8ABE-FA4511B5CB5C}">
          <p14:sldIdLst/>
        </p14:section>
        <p14:section name="Testimonial / Client List" id="{50249823-F496-47D5-B746-0BD6C69E56E9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E89"/>
    <a:srgbClr val="A86E3E"/>
    <a:srgbClr val="52361E"/>
    <a:srgbClr val="D3A577"/>
    <a:srgbClr val="83C937"/>
    <a:srgbClr val="FFE9D9"/>
    <a:srgbClr val="FFCC99"/>
    <a:srgbClr val="006BB4"/>
    <a:srgbClr val="53B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3" autoAdjust="0"/>
    <p:restoredTop sz="87227" autoAdjust="0"/>
  </p:normalViewPr>
  <p:slideViewPr>
    <p:cSldViewPr snapToGrid="0">
      <p:cViewPr varScale="1">
        <p:scale>
          <a:sx n="74" d="100"/>
          <a:sy n="74" d="100"/>
        </p:scale>
        <p:origin x="-378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01/10/2024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621-A371-411C-AD8C-2AD1E4296D1B}" type="datetime1">
              <a:rPr lang="id-ID" smtClean="0"/>
              <a:t>01/10/2024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880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D41-0280-4DFE-9BB9-6C5AE218CC07}" type="datetime1">
              <a:rPr lang="id-ID" smtClean="0"/>
              <a:t>01/10/2024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355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5" y="290281"/>
            <a:ext cx="78867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0BFA-28FB-4D2C-B722-F8EDB5F59EC5}" type="datetime1">
              <a:rPr lang="id-ID" smtClean="0"/>
              <a:t>01/10/2024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49840" y="1841194"/>
            <a:ext cx="1080000" cy="1080000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049840" y="3588809"/>
            <a:ext cx="1080000" cy="1080000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793040" y="3588808"/>
            <a:ext cx="1080000" cy="1080000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01864" y="3588808"/>
            <a:ext cx="1080000" cy="1080000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586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2286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2286000"/>
            <a:ext cx="15255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2DA82-6C98-4413-A49A-D31C8AB76BA0}" type="datetimeFigureOut">
              <a:rPr lang="tr-TR" smtClean="0"/>
              <a:t>01.10.2024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2B62C-1A88-476F-95C1-A50BD0E426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78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A9D5-C2D5-4FF1-867F-AF74B7AB80EB}" type="datetime1">
              <a:rPr lang="id-ID" smtClean="0"/>
              <a:t>01/10/2024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343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37" r:id="rId3"/>
    <p:sldLayoutId id="2147483692" r:id="rId4"/>
    <p:sldLayoutId id="2147483738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163554" y="5013007"/>
            <a:ext cx="50665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>
                <a:cs typeface="Arial" panose="020B0604020202020204" pitchFamily="34" charset="0"/>
              </a:rPr>
              <a:t>OKULUNA HOŞGELDİN</a:t>
            </a:r>
            <a:r>
              <a:rPr lang="tr-TR" sz="4000" b="1" dirty="0" smtClean="0">
                <a:cs typeface="Arial" panose="020B0604020202020204" pitchFamily="34" charset="0"/>
                <a:sym typeface="Wingdings" panose="05000000000000000000" pitchFamily="2" charset="2"/>
              </a:rPr>
              <a:t></a:t>
            </a:r>
            <a:endParaRPr lang="tr-TR" sz="4000" b="1" dirty="0">
              <a:cs typeface="Arial" panose="020B0604020202020204" pitchFamily="34" charset="0"/>
            </a:endParaRPr>
          </a:p>
        </p:txBody>
      </p:sp>
      <p:pic>
        <p:nvPicPr>
          <p:cNvPr id="5" name="Picture 2" descr="C:\Users\vestel2\Desktop\tANITIM\WhatsApp Image 2024-06-11 at 11.27.56 (2)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" r="2743" b="17030"/>
          <a:stretch/>
        </p:blipFill>
        <p:spPr bwMode="auto">
          <a:xfrm>
            <a:off x="564832" y="237461"/>
            <a:ext cx="2441258" cy="429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64832" y="2199113"/>
            <a:ext cx="7886700" cy="4351338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547" y="237461"/>
            <a:ext cx="2414813" cy="4293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517" y="237461"/>
            <a:ext cx="2477453" cy="429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rehberlik-servisi-tanitimi-gonullul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047341"/>
            <a:ext cx="6634716" cy="5800026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hammed\Desktop\rehberlik servisi tanıtımı-SAY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04" y="1057544"/>
            <a:ext cx="6608622" cy="5789829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uhammed\Desktop\rehberlik servisi tanıtımı-tüm öğrencilere yönelikt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5787"/>
            <a:ext cx="6177516" cy="5741590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251944" y="1935126"/>
            <a:ext cx="2743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Tüm</a:t>
            </a:r>
          </a:p>
          <a:p>
            <a:r>
              <a:rPr lang="tr-TR" sz="4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Öğrencilere</a:t>
            </a:r>
          </a:p>
          <a:p>
            <a:r>
              <a:rPr lang="tr-TR" sz="4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Yöneliktir.</a:t>
            </a:r>
            <a:endParaRPr lang="tr-TR" sz="4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3111358" y="2074221"/>
            <a:ext cx="990968" cy="1050015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917482" y="2008756"/>
            <a:ext cx="1216888" cy="600743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756981" y="2193600"/>
            <a:ext cx="906248" cy="1180946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446341" y="3183284"/>
            <a:ext cx="1137302" cy="818960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6115" y="4918761"/>
            <a:ext cx="641819" cy="6135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056115" y="3698022"/>
            <a:ext cx="919085" cy="983266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00104" y="280930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00104" y="3563202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00104" y="437711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TextBox 17"/>
          <p:cNvSpPr txBox="1"/>
          <p:nvPr/>
        </p:nvSpPr>
        <p:spPr>
          <a:xfrm>
            <a:off x="747206" y="265719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Tek yönlü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206" y="3415130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Disiplini sağlama yeri</a:t>
            </a:r>
          </a:p>
          <a:p>
            <a:r>
              <a:rPr lang="tr-TR" sz="1600" b="1" dirty="0" smtClean="0">
                <a:latin typeface="+mj-lt"/>
              </a:rPr>
              <a:t>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206" y="4240801"/>
            <a:ext cx="277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Sadece, sorunlu öğrenciler</a:t>
            </a:r>
          </a:p>
          <a:p>
            <a:r>
              <a:rPr lang="tr-TR" sz="1600" b="1" dirty="0" smtClean="0">
                <a:latin typeface="+mj-lt"/>
              </a:rPr>
              <a:t> için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79805" y="2887074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932969" y="357717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964865" y="4348555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TextBox 26"/>
          <p:cNvSpPr txBox="1"/>
          <p:nvPr/>
        </p:nvSpPr>
        <p:spPr>
          <a:xfrm>
            <a:off x="6051326" y="2692438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latin typeface="+mj-lt"/>
              </a:rPr>
              <a:t>Öğrencinin yerine problemleri</a:t>
            </a:r>
          </a:p>
          <a:p>
            <a:r>
              <a:rPr lang="tr-TR" sz="1400" b="1" dirty="0" smtClean="0">
                <a:latin typeface="+mj-lt"/>
              </a:rPr>
              <a:t> çözmek değildir.</a:t>
            </a:r>
            <a:endParaRPr lang="id-ID" sz="14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2602" y="3471635"/>
            <a:ext cx="2690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Sihirli güce sahip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6049" y="4254776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Bireyin yerine karar vermez.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3402965" y="2400300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T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4299718" y="201385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c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5118587" y="2562225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4774285" y="336640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ö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4232201" y="3997778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4193400" y="4957082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K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Ne Değildir?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5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3" name="Metin kutusu 2"/>
          <p:cNvSpPr txBox="1"/>
          <p:nvPr/>
        </p:nvSpPr>
        <p:spPr>
          <a:xfrm>
            <a:off x="2087479" y="3477126"/>
            <a:ext cx="4969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LİSE KURALLARI HAKKINDA BİLMEN GEREKENLER…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221646" y="5304952"/>
            <a:ext cx="14962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</a:rPr>
              <a:t>8/9/2023 TARİHLİ</a:t>
            </a:r>
            <a:endParaRPr lang="tr-T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pic>
        <p:nvPicPr>
          <p:cNvPr id="1026" name="Picture 2" descr="C:\Users\vestel2\Desktop\Resi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342067" y="28288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/>
              <a:t>Geç gelme birinci ders saati için </a:t>
            </a:r>
            <a:r>
              <a:rPr lang="tr-TR" dirty="0"/>
              <a:t>belirlenen</a:t>
            </a:r>
          </a:p>
          <a:p>
            <a:r>
              <a:rPr lang="tr-TR" dirty="0"/>
              <a:t>süre ile sınırlıdır. Ancak her </a:t>
            </a:r>
            <a:r>
              <a:rPr lang="tr-TR" b="1" dirty="0"/>
              <a:t>beş defa geç kalma</a:t>
            </a:r>
          </a:p>
          <a:p>
            <a:r>
              <a:rPr lang="tr-TR" b="1" dirty="0"/>
              <a:t>yarım gün devamsızlıktan </a:t>
            </a:r>
            <a:r>
              <a:rPr lang="tr-TR" dirty="0"/>
              <a:t>sayılır. Bu sürenin</a:t>
            </a:r>
          </a:p>
          <a:p>
            <a:r>
              <a:rPr lang="tr-TR" dirty="0"/>
              <a:t>dışındaki geç gelmeler devamsızlıktan sayılır.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3155324" y="1712891"/>
            <a:ext cx="434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GEÇ GELME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720575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3" name="Dikdörtgen 2"/>
          <p:cNvSpPr/>
          <p:nvPr/>
        </p:nvSpPr>
        <p:spPr>
          <a:xfrm>
            <a:off x="2887579" y="14214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/>
              <a:t>DEVAMSIZLIK SÜRESİ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887579" y="2200093"/>
            <a:ext cx="56097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Devamsızlık süresi özürsüz 10 günü, toplamda 30 günü </a:t>
            </a:r>
            <a:r>
              <a:rPr lang="tr-TR" dirty="0"/>
              <a:t>aşan öğrenciler, ders puanları ne olursa olsun başarısız sayılır ve durumları yazılı olarak velilerine bildirilir.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887578" y="3736693"/>
            <a:ext cx="60246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Art arda 2 gün özürsüz devamsızlık </a:t>
            </a:r>
            <a:r>
              <a:rPr lang="tr-TR" dirty="0" smtClean="0"/>
              <a:t>yapan öğrencinin </a:t>
            </a:r>
            <a:r>
              <a:rPr lang="tr-TR" dirty="0"/>
              <a:t>durumu posta, e-posta veya </a:t>
            </a:r>
            <a:r>
              <a:rPr lang="tr-TR" dirty="0" smtClean="0"/>
              <a:t>diğer iletişim </a:t>
            </a:r>
            <a:r>
              <a:rPr lang="tr-TR" dirty="0"/>
              <a:t>araçlarıyla velisine bildirilir, veli </a:t>
            </a:r>
            <a:r>
              <a:rPr lang="tr-TR" dirty="0" smtClean="0"/>
              <a:t>okula davet </a:t>
            </a:r>
            <a:r>
              <a:rPr lang="tr-TR" dirty="0"/>
              <a:t>edilerek öğrencinin durumu </a:t>
            </a:r>
            <a:r>
              <a:rPr lang="tr-TR" dirty="0" smtClean="0"/>
              <a:t>hakkında bilgilendirilir </a:t>
            </a:r>
            <a:r>
              <a:rPr lang="tr-TR" dirty="0"/>
              <a:t>ve varsa özür belgesini </a:t>
            </a:r>
            <a:r>
              <a:rPr lang="tr-TR" dirty="0" smtClean="0"/>
              <a:t>okul yönetimine </a:t>
            </a:r>
            <a:r>
              <a:rPr lang="tr-TR" dirty="0"/>
              <a:t>teslim etmesi istenir.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65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3" name="Başlık 1">
            <a:extLst>
              <a:ext uri="{FF2B5EF4-FFF2-40B4-BE49-F238E27FC236}">
                <a16:creationId xmlns="" xmlns:a16="http://schemas.microsoft.com/office/drawing/2014/main" id="{9BFCE5B4-27B0-4800-8E78-BE81529E01F5}"/>
              </a:ext>
            </a:extLst>
          </p:cNvPr>
          <p:cNvSpPr txBox="1">
            <a:spLocks/>
          </p:cNvSpPr>
          <p:nvPr/>
        </p:nvSpPr>
        <p:spPr>
          <a:xfrm>
            <a:off x="1917558" y="419224"/>
            <a:ext cx="5916626" cy="1039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 smtClean="0">
                <a:latin typeface="+mn-lt"/>
                <a:cs typeface="Arial" panose="020B0604020202020204" pitchFamily="34" charset="0"/>
              </a:rPr>
              <a:t>SINIF GEÇME – SORUMLULUK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İçerik Yer Tutucusu 2">
            <a:extLst>
              <a:ext uri="{FF2B5EF4-FFF2-40B4-BE49-F238E27FC236}">
                <a16:creationId xmlns="" xmlns:a16="http://schemas.microsoft.com/office/drawing/2014/main" id="{6AFD6F4D-8398-4E87-A1A5-0F5CB4D606F8}"/>
              </a:ext>
            </a:extLst>
          </p:cNvPr>
          <p:cNvSpPr txBox="1">
            <a:spLocks/>
          </p:cNvSpPr>
          <p:nvPr/>
        </p:nvSpPr>
        <p:spPr>
          <a:xfrm>
            <a:off x="2408349" y="1458422"/>
            <a:ext cx="6822148" cy="47034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rgbClr val="C00000"/>
                </a:solidFill>
              </a:rPr>
              <a:t>Daha önce bir üst sınıfa geçişler için gerekli</a:t>
            </a:r>
          </a:p>
          <a:p>
            <a:pPr marL="0" indent="0">
              <a:buNone/>
            </a:pPr>
            <a:r>
              <a:rPr lang="tr-TR" sz="1800" b="1" dirty="0">
                <a:solidFill>
                  <a:srgbClr val="C00000"/>
                </a:solidFill>
              </a:rPr>
              <a:t>50 ortalama artık yeterli olmayacak</a:t>
            </a:r>
            <a:r>
              <a:rPr lang="tr-TR" sz="1800" b="1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dirty="0" smtClean="0"/>
          </a:p>
          <a:p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Tüm derslerden başarılı olan</a:t>
            </a:r>
            <a:r>
              <a:rPr lang="tr-TR" sz="1800" dirty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En fazla 1 dersten başarısız </a:t>
            </a:r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</a:rPr>
              <a:t>olanlar, </a:t>
            </a:r>
          </a:p>
          <a:p>
            <a:pPr marL="0" indent="0">
              <a:buNone/>
            </a:pPr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</a:rPr>
              <a:t>Yılsonu başarı </a:t>
            </a:r>
            <a:r>
              <a:rPr lang="tr-TR" sz="1800" dirty="0">
                <a:solidFill>
                  <a:schemeClr val="accent1">
                    <a:lumMod val="75000"/>
                  </a:schemeClr>
                </a:solidFill>
              </a:rPr>
              <a:t>puanı </a:t>
            </a: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en az 50 </a:t>
            </a:r>
            <a:r>
              <a:rPr lang="tr-TR" sz="1800" b="1" dirty="0" smtClean="0">
                <a:solidFill>
                  <a:schemeClr val="accent1">
                    <a:lumMod val="75000"/>
                  </a:schemeClr>
                </a:solidFill>
              </a:rPr>
              <a:t>olan</a:t>
            </a:r>
            <a:r>
              <a:rPr lang="tr-TR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</a:rPr>
              <a:t>öğrenciler </a:t>
            </a: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doğrudan sınıf geçer.</a:t>
            </a:r>
            <a:endParaRPr lang="tr-TR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8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pic>
        <p:nvPicPr>
          <p:cNvPr id="2050" name="Picture 2" descr="C:\Users\vestel2\Desktop\Resi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451538" y="2405448"/>
            <a:ext cx="4848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Yılsonu başarı puanı </a:t>
            </a:r>
            <a:r>
              <a:rPr lang="tr-TR" b="1" dirty="0"/>
              <a:t>en az 50 olanlar,</a:t>
            </a:r>
          </a:p>
          <a:p>
            <a:r>
              <a:rPr lang="tr-TR" dirty="0"/>
              <a:t>bulunduğu sınıfta başarısız oldukları </a:t>
            </a:r>
            <a:r>
              <a:rPr lang="tr-TR" b="1" dirty="0"/>
              <a:t>en fazla 3</a:t>
            </a:r>
          </a:p>
          <a:p>
            <a:r>
              <a:rPr lang="tr-TR" b="1" dirty="0"/>
              <a:t>dersten sorumlu olarak </a:t>
            </a:r>
            <a:r>
              <a:rPr lang="tr-TR" dirty="0"/>
              <a:t>sınıflarını geçer</a:t>
            </a:r>
            <a:r>
              <a:rPr lang="tr-TR" dirty="0" smtClean="0"/>
              <a:t>. (4 ders ve üzeri zayıfı olanlar sınıf tekrarına kalacak.)</a:t>
            </a:r>
          </a:p>
          <a:p>
            <a:endParaRPr lang="tr-TR" dirty="0" smtClean="0"/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Ancak alt sınıflar da dâhil </a:t>
            </a:r>
            <a:r>
              <a:rPr lang="tr-TR" b="1" dirty="0"/>
              <a:t>toplam 6 dersten</a:t>
            </a:r>
          </a:p>
          <a:p>
            <a:r>
              <a:rPr lang="tr-TR" b="1" dirty="0"/>
              <a:t>fazla başarısız dersi bulunanlar sınıf tekrar</a:t>
            </a:r>
          </a:p>
          <a:p>
            <a:r>
              <a:rPr lang="tr-TR" b="1" dirty="0"/>
              <a:t>eder. </a:t>
            </a:r>
            <a:r>
              <a:rPr lang="tr-TR" dirty="0"/>
              <a:t>Nakil ve geçişler nedeniyle ortaya çıkan</a:t>
            </a:r>
          </a:p>
          <a:p>
            <a:r>
              <a:rPr lang="tr-TR" dirty="0"/>
              <a:t>sorumlu dersler bu sayıya dâhil edilmez.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2178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3" name="Metin kutusu 2"/>
          <p:cNvSpPr txBox="1"/>
          <p:nvPr/>
        </p:nvSpPr>
        <p:spPr>
          <a:xfrm>
            <a:off x="3028950" y="2446638"/>
            <a:ext cx="50894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Sınıf tekrarı </a:t>
            </a:r>
            <a:r>
              <a:rPr lang="tr-TR" dirty="0"/>
              <a:t>hazırlık sınıfı hariç, orta öğrenim</a:t>
            </a:r>
          </a:p>
          <a:p>
            <a:r>
              <a:rPr lang="tr-TR" dirty="0"/>
              <a:t>süresince </a:t>
            </a:r>
            <a:r>
              <a:rPr lang="tr-TR" b="1" dirty="0"/>
              <a:t>en fazla bir defa yapılır. </a:t>
            </a:r>
            <a:r>
              <a:rPr lang="tr-TR" dirty="0"/>
              <a:t>Öğrenim</a:t>
            </a:r>
          </a:p>
          <a:p>
            <a:r>
              <a:rPr lang="tr-TR" dirty="0"/>
              <a:t>süresi içinde ikinci defa sınıf tekrarı durumuna</a:t>
            </a:r>
          </a:p>
          <a:p>
            <a:r>
              <a:rPr lang="tr-TR" dirty="0"/>
              <a:t>düşen öğrencilerin ders yılı sonunda okulla ilişiği</a:t>
            </a:r>
          </a:p>
          <a:p>
            <a:r>
              <a:rPr lang="tr-TR" dirty="0"/>
              <a:t>kesilerek veli ve öğrenci talebi de dikkate</a:t>
            </a:r>
          </a:p>
          <a:p>
            <a:r>
              <a:rPr lang="tr-TR" dirty="0"/>
              <a:t>alınarak mesleki eğitim merkezine, Açık</a:t>
            </a:r>
          </a:p>
          <a:p>
            <a:r>
              <a:rPr lang="tr-TR" dirty="0"/>
              <a:t>Öğretim Lisesine (Normal,Mesleki,İmam Hatip)</a:t>
            </a:r>
          </a:p>
          <a:p>
            <a:r>
              <a:rPr lang="tr-TR" dirty="0"/>
              <a:t>kayıtları yapılır.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90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8"/>
          <p:cNvGrpSpPr/>
          <p:nvPr/>
        </p:nvGrpSpPr>
        <p:grpSpPr>
          <a:xfrm>
            <a:off x="6168486" y="2620300"/>
            <a:ext cx="497496" cy="1389557"/>
            <a:chOff x="2840402" y="3475681"/>
            <a:chExt cx="1150937" cy="3214688"/>
          </a:xfrm>
        </p:grpSpPr>
        <p:sp>
          <p:nvSpPr>
            <p:cNvPr id="80" name="Freeform 49"/>
            <p:cNvSpPr>
              <a:spLocks/>
            </p:cNvSpPr>
            <p:nvPr/>
          </p:nvSpPr>
          <p:spPr bwMode="auto">
            <a:xfrm flipH="1">
              <a:off x="2840402" y="3475681"/>
              <a:ext cx="1150937" cy="3214688"/>
            </a:xfrm>
            <a:custGeom>
              <a:avLst/>
              <a:gdLst>
                <a:gd name="T0" fmla="*/ 642 w 725"/>
                <a:gd name="T1" fmla="*/ 313 h 2427"/>
                <a:gd name="T2" fmla="*/ 642 w 725"/>
                <a:gd name="T3" fmla="*/ 154 h 2427"/>
                <a:gd name="T4" fmla="*/ 575 w 725"/>
                <a:gd name="T5" fmla="*/ 154 h 2427"/>
                <a:gd name="T6" fmla="*/ 575 w 725"/>
                <a:gd name="T7" fmla="*/ 0 h 2427"/>
                <a:gd name="T8" fmla="*/ 134 w 725"/>
                <a:gd name="T9" fmla="*/ 0 h 2427"/>
                <a:gd name="T10" fmla="*/ 134 w 725"/>
                <a:gd name="T11" fmla="*/ 154 h 2427"/>
                <a:gd name="T12" fmla="*/ 67 w 725"/>
                <a:gd name="T13" fmla="*/ 154 h 2427"/>
                <a:gd name="T14" fmla="*/ 67 w 725"/>
                <a:gd name="T15" fmla="*/ 313 h 2427"/>
                <a:gd name="T16" fmla="*/ 0 w 725"/>
                <a:gd name="T17" fmla="*/ 313 h 2427"/>
                <a:gd name="T18" fmla="*/ 0 w 725"/>
                <a:gd name="T19" fmla="*/ 2427 h 2427"/>
                <a:gd name="T20" fmla="*/ 725 w 725"/>
                <a:gd name="T21" fmla="*/ 2427 h 2427"/>
                <a:gd name="T22" fmla="*/ 725 w 725"/>
                <a:gd name="T23" fmla="*/ 313 h 2427"/>
                <a:gd name="T24" fmla="*/ 642 w 725"/>
                <a:gd name="T25" fmla="*/ 313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5" h="2427">
                  <a:moveTo>
                    <a:pt x="642" y="313"/>
                  </a:moveTo>
                  <a:lnTo>
                    <a:pt x="642" y="154"/>
                  </a:lnTo>
                  <a:lnTo>
                    <a:pt x="575" y="154"/>
                  </a:lnTo>
                  <a:lnTo>
                    <a:pt x="575" y="0"/>
                  </a:lnTo>
                  <a:lnTo>
                    <a:pt x="134" y="0"/>
                  </a:lnTo>
                  <a:lnTo>
                    <a:pt x="134" y="154"/>
                  </a:lnTo>
                  <a:lnTo>
                    <a:pt x="67" y="154"/>
                  </a:lnTo>
                  <a:lnTo>
                    <a:pt x="67" y="313"/>
                  </a:lnTo>
                  <a:lnTo>
                    <a:pt x="0" y="313"/>
                  </a:lnTo>
                  <a:lnTo>
                    <a:pt x="0" y="2427"/>
                  </a:lnTo>
                  <a:lnTo>
                    <a:pt x="725" y="2427"/>
                  </a:lnTo>
                  <a:lnTo>
                    <a:pt x="725" y="313"/>
                  </a:lnTo>
                  <a:lnTo>
                    <a:pt x="642" y="3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4" name="Group 80"/>
            <p:cNvGrpSpPr/>
            <p:nvPr/>
          </p:nvGrpSpPr>
          <p:grpSpPr>
            <a:xfrm flipH="1">
              <a:off x="3024552" y="4047887"/>
              <a:ext cx="808037" cy="1327202"/>
              <a:chOff x="9301163" y="1425575"/>
              <a:chExt cx="808037" cy="159067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82" name="Rectangle 50"/>
              <p:cNvSpPr>
                <a:spLocks noChangeArrowheads="1"/>
              </p:cNvSpPr>
              <p:nvPr/>
            </p:nvSpPr>
            <p:spPr bwMode="auto">
              <a:xfrm>
                <a:off x="930116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3" name="Rectangle 51"/>
              <p:cNvSpPr>
                <a:spLocks noChangeArrowheads="1"/>
              </p:cNvSpPr>
              <p:nvPr/>
            </p:nvSpPr>
            <p:spPr bwMode="auto">
              <a:xfrm>
                <a:off x="9521825" y="1425575"/>
                <a:ext cx="142875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4" name="Rectangle 52"/>
              <p:cNvSpPr>
                <a:spLocks noChangeArrowheads="1"/>
              </p:cNvSpPr>
              <p:nvPr/>
            </p:nvSpPr>
            <p:spPr bwMode="auto">
              <a:xfrm>
                <a:off x="9744075" y="1425575"/>
                <a:ext cx="144462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5" name="Rectangle 53"/>
              <p:cNvSpPr>
                <a:spLocks noChangeArrowheads="1"/>
              </p:cNvSpPr>
              <p:nvPr/>
            </p:nvSpPr>
            <p:spPr bwMode="auto">
              <a:xfrm>
                <a:off x="996791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6" name="Rectangle 54"/>
              <p:cNvSpPr>
                <a:spLocks noChangeArrowheads="1"/>
              </p:cNvSpPr>
              <p:nvPr/>
            </p:nvSpPr>
            <p:spPr bwMode="auto">
              <a:xfrm>
                <a:off x="930116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7" name="Rectangle 55"/>
              <p:cNvSpPr>
                <a:spLocks noChangeArrowheads="1"/>
              </p:cNvSpPr>
              <p:nvPr/>
            </p:nvSpPr>
            <p:spPr bwMode="auto">
              <a:xfrm>
                <a:off x="9521825" y="184943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8" name="Rectangle 56"/>
              <p:cNvSpPr>
                <a:spLocks noChangeArrowheads="1"/>
              </p:cNvSpPr>
              <p:nvPr/>
            </p:nvSpPr>
            <p:spPr bwMode="auto">
              <a:xfrm>
                <a:off x="9744075" y="184943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9" name="Rectangle 57"/>
              <p:cNvSpPr>
                <a:spLocks noChangeArrowheads="1"/>
              </p:cNvSpPr>
              <p:nvPr/>
            </p:nvSpPr>
            <p:spPr bwMode="auto">
              <a:xfrm>
                <a:off x="996791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0" name="Rectangle 58"/>
              <p:cNvSpPr>
                <a:spLocks noChangeArrowheads="1"/>
              </p:cNvSpPr>
              <p:nvPr/>
            </p:nvSpPr>
            <p:spPr bwMode="auto">
              <a:xfrm>
                <a:off x="930116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1" name="Rectangle 59"/>
              <p:cNvSpPr>
                <a:spLocks noChangeArrowheads="1"/>
              </p:cNvSpPr>
              <p:nvPr/>
            </p:nvSpPr>
            <p:spPr bwMode="auto">
              <a:xfrm>
                <a:off x="9521825" y="227488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2" name="Rectangle 60"/>
              <p:cNvSpPr>
                <a:spLocks noChangeArrowheads="1"/>
              </p:cNvSpPr>
              <p:nvPr/>
            </p:nvSpPr>
            <p:spPr bwMode="auto">
              <a:xfrm>
                <a:off x="9744075" y="227488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3" name="Rectangle 61"/>
              <p:cNvSpPr>
                <a:spLocks noChangeArrowheads="1"/>
              </p:cNvSpPr>
              <p:nvPr/>
            </p:nvSpPr>
            <p:spPr bwMode="auto">
              <a:xfrm>
                <a:off x="996791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4" name="Rectangle 62"/>
              <p:cNvSpPr>
                <a:spLocks noChangeArrowheads="1"/>
              </p:cNvSpPr>
              <p:nvPr/>
            </p:nvSpPr>
            <p:spPr bwMode="auto">
              <a:xfrm>
                <a:off x="930116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5" name="Rectangle 63"/>
              <p:cNvSpPr>
                <a:spLocks noChangeArrowheads="1"/>
              </p:cNvSpPr>
              <p:nvPr/>
            </p:nvSpPr>
            <p:spPr bwMode="auto">
              <a:xfrm>
                <a:off x="9521825" y="2703513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6" name="Rectangle 64"/>
              <p:cNvSpPr>
                <a:spLocks noChangeArrowheads="1"/>
              </p:cNvSpPr>
              <p:nvPr/>
            </p:nvSpPr>
            <p:spPr bwMode="auto">
              <a:xfrm>
                <a:off x="9744075" y="2703513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7" name="Rectangle 65"/>
              <p:cNvSpPr>
                <a:spLocks noChangeArrowheads="1"/>
              </p:cNvSpPr>
              <p:nvPr/>
            </p:nvSpPr>
            <p:spPr bwMode="auto">
              <a:xfrm>
                <a:off x="996791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5" name="Group 97"/>
          <p:cNvGrpSpPr/>
          <p:nvPr/>
        </p:nvGrpSpPr>
        <p:grpSpPr>
          <a:xfrm>
            <a:off x="6670574" y="2988144"/>
            <a:ext cx="460441" cy="1080080"/>
            <a:chOff x="3968204" y="4134493"/>
            <a:chExt cx="1065212" cy="2498725"/>
          </a:xfrm>
        </p:grpSpPr>
        <p:sp>
          <p:nvSpPr>
            <p:cNvPr id="99" name="Freeform 26"/>
            <p:cNvSpPr>
              <a:spLocks/>
            </p:cNvSpPr>
            <p:nvPr/>
          </p:nvSpPr>
          <p:spPr bwMode="auto">
            <a:xfrm flipH="1">
              <a:off x="3968204" y="4134493"/>
              <a:ext cx="1065212" cy="2498725"/>
            </a:xfrm>
            <a:custGeom>
              <a:avLst/>
              <a:gdLst>
                <a:gd name="T0" fmla="*/ 671 w 671"/>
                <a:gd name="T1" fmla="*/ 1574 h 1574"/>
                <a:gd name="T2" fmla="*/ 0 w 671"/>
                <a:gd name="T3" fmla="*/ 1574 h 1574"/>
                <a:gd name="T4" fmla="*/ 0 w 671"/>
                <a:gd name="T5" fmla="*/ 247 h 1574"/>
                <a:gd name="T6" fmla="*/ 138 w 671"/>
                <a:gd name="T7" fmla="*/ 0 h 1574"/>
                <a:gd name="T8" fmla="*/ 530 w 671"/>
                <a:gd name="T9" fmla="*/ 0 h 1574"/>
                <a:gd name="T10" fmla="*/ 671 w 671"/>
                <a:gd name="T11" fmla="*/ 247 h 1574"/>
                <a:gd name="T12" fmla="*/ 671 w 671"/>
                <a:gd name="T13" fmla="*/ 1574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1" h="1574">
                  <a:moveTo>
                    <a:pt x="671" y="1574"/>
                  </a:moveTo>
                  <a:lnTo>
                    <a:pt x="0" y="1574"/>
                  </a:lnTo>
                  <a:lnTo>
                    <a:pt x="0" y="247"/>
                  </a:lnTo>
                  <a:lnTo>
                    <a:pt x="138" y="0"/>
                  </a:lnTo>
                  <a:lnTo>
                    <a:pt x="530" y="0"/>
                  </a:lnTo>
                  <a:lnTo>
                    <a:pt x="671" y="247"/>
                  </a:lnTo>
                  <a:lnTo>
                    <a:pt x="671" y="15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4207916" y="4534543"/>
              <a:ext cx="587375" cy="1096963"/>
              <a:chOff x="10288308" y="4534543"/>
              <a:chExt cx="587375" cy="1096963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01" name="Rectangle 27"/>
              <p:cNvSpPr>
                <a:spLocks noChangeArrowheads="1"/>
              </p:cNvSpPr>
              <p:nvPr/>
            </p:nvSpPr>
            <p:spPr bwMode="auto">
              <a:xfrm flipH="1">
                <a:off x="10731221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2" name="Rectangle 28"/>
              <p:cNvSpPr>
                <a:spLocks noChangeArrowheads="1"/>
              </p:cNvSpPr>
              <p:nvPr/>
            </p:nvSpPr>
            <p:spPr bwMode="auto">
              <a:xfrm flipH="1">
                <a:off x="10507384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3" name="Rectangle 29"/>
              <p:cNvSpPr>
                <a:spLocks noChangeArrowheads="1"/>
              </p:cNvSpPr>
              <p:nvPr/>
            </p:nvSpPr>
            <p:spPr bwMode="auto">
              <a:xfrm flipH="1">
                <a:off x="10288308" y="4534543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4" name="Rectangle 30"/>
              <p:cNvSpPr>
                <a:spLocks noChangeArrowheads="1"/>
              </p:cNvSpPr>
              <p:nvPr/>
            </p:nvSpPr>
            <p:spPr bwMode="auto">
              <a:xfrm flipH="1">
                <a:off x="10731221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" name="Rectangle 31"/>
              <p:cNvSpPr>
                <a:spLocks noChangeArrowheads="1"/>
              </p:cNvSpPr>
              <p:nvPr/>
            </p:nvSpPr>
            <p:spPr bwMode="auto">
              <a:xfrm flipH="1">
                <a:off x="10507384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" name="Rectangle 32"/>
              <p:cNvSpPr>
                <a:spLocks noChangeArrowheads="1"/>
              </p:cNvSpPr>
              <p:nvPr/>
            </p:nvSpPr>
            <p:spPr bwMode="auto">
              <a:xfrm flipH="1">
                <a:off x="10288308" y="4926656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" name="Rectangle 33"/>
              <p:cNvSpPr>
                <a:spLocks noChangeArrowheads="1"/>
              </p:cNvSpPr>
              <p:nvPr/>
            </p:nvSpPr>
            <p:spPr bwMode="auto">
              <a:xfrm flipH="1">
                <a:off x="10731221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" name="Rectangle 34"/>
              <p:cNvSpPr>
                <a:spLocks noChangeArrowheads="1"/>
              </p:cNvSpPr>
              <p:nvPr/>
            </p:nvSpPr>
            <p:spPr bwMode="auto">
              <a:xfrm flipH="1">
                <a:off x="10507384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" name="Rectangle 35"/>
              <p:cNvSpPr>
                <a:spLocks noChangeArrowheads="1"/>
              </p:cNvSpPr>
              <p:nvPr/>
            </p:nvSpPr>
            <p:spPr bwMode="auto">
              <a:xfrm flipH="1">
                <a:off x="10288308" y="5318768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9" name="Group 109"/>
          <p:cNvGrpSpPr/>
          <p:nvPr/>
        </p:nvGrpSpPr>
        <p:grpSpPr>
          <a:xfrm flipH="1">
            <a:off x="6547107" y="3332506"/>
            <a:ext cx="322207" cy="677351"/>
            <a:chOff x="2125101" y="4129094"/>
            <a:chExt cx="1071564" cy="2252664"/>
          </a:xfrm>
        </p:grpSpPr>
        <p:sp>
          <p:nvSpPr>
            <p:cNvPr id="11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75" y="4129094"/>
              <a:ext cx="1068390" cy="224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39"/>
            <p:cNvSpPr>
              <a:spLocks/>
            </p:cNvSpPr>
            <p:nvPr/>
          </p:nvSpPr>
          <p:spPr bwMode="auto">
            <a:xfrm>
              <a:off x="2125101" y="4129094"/>
              <a:ext cx="1068390" cy="2252664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Rectangle 40"/>
            <p:cNvSpPr>
              <a:spLocks noChangeArrowheads="1"/>
            </p:cNvSpPr>
            <p:nvPr/>
          </p:nvSpPr>
          <p:spPr bwMode="auto">
            <a:xfrm>
              <a:off x="2272739" y="5557848"/>
              <a:ext cx="776289" cy="40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41"/>
            <p:cNvSpPr>
              <a:spLocks/>
            </p:cNvSpPr>
            <p:nvPr/>
          </p:nvSpPr>
          <p:spPr bwMode="auto">
            <a:xfrm>
              <a:off x="2180666" y="5349889"/>
              <a:ext cx="958852" cy="279401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Rectangle 42"/>
            <p:cNvSpPr>
              <a:spLocks noChangeArrowheads="1"/>
            </p:cNvSpPr>
            <p:nvPr/>
          </p:nvSpPr>
          <p:spPr bwMode="auto">
            <a:xfrm>
              <a:off x="2275916" y="4908563"/>
              <a:ext cx="125413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Rectangle 43"/>
            <p:cNvSpPr>
              <a:spLocks noChangeArrowheads="1"/>
            </p:cNvSpPr>
            <p:nvPr/>
          </p:nvSpPr>
          <p:spPr bwMode="auto">
            <a:xfrm>
              <a:off x="2477529" y="4908566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Rectangle 44"/>
            <p:cNvSpPr>
              <a:spLocks noChangeArrowheads="1"/>
            </p:cNvSpPr>
            <p:nvPr/>
          </p:nvSpPr>
          <p:spPr bwMode="auto">
            <a:xfrm>
              <a:off x="2674378" y="4908559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6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" name="Group 118"/>
          <p:cNvGrpSpPr/>
          <p:nvPr/>
        </p:nvGrpSpPr>
        <p:grpSpPr>
          <a:xfrm flipH="1">
            <a:off x="6233479" y="3332506"/>
            <a:ext cx="322208" cy="677351"/>
            <a:chOff x="2125083" y="4129113"/>
            <a:chExt cx="1071561" cy="2252675"/>
          </a:xfrm>
        </p:grpSpPr>
        <p:sp>
          <p:nvSpPr>
            <p:cNvPr id="12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60" y="4129113"/>
              <a:ext cx="1068384" cy="224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39"/>
            <p:cNvSpPr>
              <a:spLocks/>
            </p:cNvSpPr>
            <p:nvPr/>
          </p:nvSpPr>
          <p:spPr bwMode="auto">
            <a:xfrm>
              <a:off x="2125083" y="4129113"/>
              <a:ext cx="1068384" cy="2252675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Rectangle 40"/>
            <p:cNvSpPr>
              <a:spLocks noChangeArrowheads="1"/>
            </p:cNvSpPr>
            <p:nvPr/>
          </p:nvSpPr>
          <p:spPr bwMode="auto">
            <a:xfrm>
              <a:off x="2272719" y="5557871"/>
              <a:ext cx="776284" cy="4032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41"/>
            <p:cNvSpPr>
              <a:spLocks/>
            </p:cNvSpPr>
            <p:nvPr/>
          </p:nvSpPr>
          <p:spPr bwMode="auto">
            <a:xfrm>
              <a:off x="2180644" y="5349912"/>
              <a:ext cx="958845" cy="279402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Rectangle 42"/>
            <p:cNvSpPr>
              <a:spLocks noChangeArrowheads="1"/>
            </p:cNvSpPr>
            <p:nvPr/>
          </p:nvSpPr>
          <p:spPr bwMode="auto">
            <a:xfrm>
              <a:off x="2275896" y="4908586"/>
              <a:ext cx="125412" cy="2794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Rectangle 43"/>
            <p:cNvSpPr>
              <a:spLocks noChangeArrowheads="1"/>
            </p:cNvSpPr>
            <p:nvPr/>
          </p:nvSpPr>
          <p:spPr bwMode="auto">
            <a:xfrm>
              <a:off x="2477510" y="4908577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Rectangle 44"/>
            <p:cNvSpPr>
              <a:spLocks noChangeArrowheads="1"/>
            </p:cNvSpPr>
            <p:nvPr/>
          </p:nvSpPr>
          <p:spPr bwMode="auto">
            <a:xfrm>
              <a:off x="2674367" y="4908562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5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2980" y="2837340"/>
            <a:ext cx="262917" cy="1084198"/>
            <a:chOff x="1607360" y="4098926"/>
            <a:chExt cx="608248" cy="2508250"/>
          </a:xfrm>
        </p:grpSpPr>
        <p:sp>
          <p:nvSpPr>
            <p:cNvPr id="12" name="Freeform 85"/>
            <p:cNvSpPr>
              <a:spLocks/>
            </p:cNvSpPr>
            <p:nvPr/>
          </p:nvSpPr>
          <p:spPr bwMode="auto">
            <a:xfrm flipH="1">
              <a:off x="1607360" y="4098926"/>
              <a:ext cx="608248" cy="2508250"/>
            </a:xfrm>
            <a:custGeom>
              <a:avLst/>
              <a:gdLst>
                <a:gd name="T0" fmla="*/ 493 w 493"/>
                <a:gd name="T1" fmla="*/ 0 h 2033"/>
                <a:gd name="T2" fmla="*/ 0 w 493"/>
                <a:gd name="T3" fmla="*/ 410 h 2033"/>
                <a:gd name="T4" fmla="*/ 0 w 493"/>
                <a:gd name="T5" fmla="*/ 2033 h 2033"/>
                <a:gd name="T6" fmla="*/ 493 w 493"/>
                <a:gd name="T7" fmla="*/ 2033 h 2033"/>
                <a:gd name="T8" fmla="*/ 493 w 493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2033">
                  <a:moveTo>
                    <a:pt x="493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3" y="203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39409" y="4791070"/>
              <a:ext cx="544126" cy="1550849"/>
              <a:chOff x="7719801" y="4791070"/>
              <a:chExt cx="544126" cy="1550849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4" name="Rectangle 86"/>
              <p:cNvSpPr>
                <a:spLocks noChangeArrowheads="1"/>
              </p:cNvSpPr>
              <p:nvPr/>
            </p:nvSpPr>
            <p:spPr bwMode="auto">
              <a:xfrm flipH="1">
                <a:off x="8187429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" name="Rectangle 87"/>
              <p:cNvSpPr>
                <a:spLocks noChangeArrowheads="1"/>
              </p:cNvSpPr>
              <p:nvPr/>
            </p:nvSpPr>
            <p:spPr bwMode="auto">
              <a:xfrm flipH="1">
                <a:off x="8071454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" name="Rectangle 88"/>
              <p:cNvSpPr>
                <a:spLocks noChangeArrowheads="1"/>
              </p:cNvSpPr>
              <p:nvPr/>
            </p:nvSpPr>
            <p:spPr bwMode="auto">
              <a:xfrm flipH="1">
                <a:off x="7953012" y="4791070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" name="Rectangle 89"/>
              <p:cNvSpPr>
                <a:spLocks noChangeArrowheads="1"/>
              </p:cNvSpPr>
              <p:nvPr/>
            </p:nvSpPr>
            <p:spPr bwMode="auto">
              <a:xfrm flipH="1">
                <a:off x="7838272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" name="Rectangle 90"/>
              <p:cNvSpPr>
                <a:spLocks noChangeArrowheads="1"/>
              </p:cNvSpPr>
              <p:nvPr/>
            </p:nvSpPr>
            <p:spPr bwMode="auto">
              <a:xfrm flipH="1">
                <a:off x="7719830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" name="Rectangle 91"/>
              <p:cNvSpPr>
                <a:spLocks noChangeArrowheads="1"/>
              </p:cNvSpPr>
              <p:nvPr/>
            </p:nvSpPr>
            <p:spPr bwMode="auto">
              <a:xfrm flipH="1">
                <a:off x="8187429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" name="Rectangle 92"/>
              <p:cNvSpPr>
                <a:spLocks noChangeArrowheads="1"/>
              </p:cNvSpPr>
              <p:nvPr/>
            </p:nvSpPr>
            <p:spPr bwMode="auto">
              <a:xfrm flipH="1">
                <a:off x="8071454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" name="Rectangle 93"/>
              <p:cNvSpPr>
                <a:spLocks noChangeArrowheads="1"/>
              </p:cNvSpPr>
              <p:nvPr/>
            </p:nvSpPr>
            <p:spPr bwMode="auto">
              <a:xfrm flipH="1">
                <a:off x="7953012" y="5019317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" name="Rectangle 94"/>
              <p:cNvSpPr>
                <a:spLocks noChangeArrowheads="1"/>
              </p:cNvSpPr>
              <p:nvPr/>
            </p:nvSpPr>
            <p:spPr bwMode="auto">
              <a:xfrm flipH="1">
                <a:off x="7838272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" name="Rectangle 95"/>
              <p:cNvSpPr>
                <a:spLocks noChangeArrowheads="1"/>
              </p:cNvSpPr>
              <p:nvPr/>
            </p:nvSpPr>
            <p:spPr bwMode="auto">
              <a:xfrm flipH="1">
                <a:off x="7719830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" name="Rectangle 96"/>
              <p:cNvSpPr>
                <a:spLocks noChangeArrowheads="1"/>
              </p:cNvSpPr>
              <p:nvPr/>
            </p:nvSpPr>
            <p:spPr bwMode="auto">
              <a:xfrm flipH="1">
                <a:off x="8187429" y="5247564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" name="Rectangle 97"/>
              <p:cNvSpPr>
                <a:spLocks noChangeArrowheads="1"/>
              </p:cNvSpPr>
              <p:nvPr/>
            </p:nvSpPr>
            <p:spPr bwMode="auto">
              <a:xfrm flipH="1">
                <a:off x="8071454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6" name="Rectangle 98"/>
              <p:cNvSpPr>
                <a:spLocks noChangeArrowheads="1"/>
              </p:cNvSpPr>
              <p:nvPr/>
            </p:nvSpPr>
            <p:spPr bwMode="auto">
              <a:xfrm flipH="1">
                <a:off x="7953012" y="5247564"/>
                <a:ext cx="77728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7" name="Rectangle 99"/>
              <p:cNvSpPr>
                <a:spLocks noChangeArrowheads="1"/>
              </p:cNvSpPr>
              <p:nvPr/>
            </p:nvSpPr>
            <p:spPr bwMode="auto">
              <a:xfrm flipH="1">
                <a:off x="7838272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" name="Rectangle 100"/>
              <p:cNvSpPr>
                <a:spLocks noChangeArrowheads="1"/>
              </p:cNvSpPr>
              <p:nvPr/>
            </p:nvSpPr>
            <p:spPr bwMode="auto">
              <a:xfrm flipH="1">
                <a:off x="7719830" y="5247563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9" name="Rectangle 101"/>
              <p:cNvSpPr>
                <a:spLocks noChangeArrowheads="1"/>
              </p:cNvSpPr>
              <p:nvPr/>
            </p:nvSpPr>
            <p:spPr bwMode="auto">
              <a:xfrm flipH="1">
                <a:off x="8187429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0" name="Rectangle 102"/>
              <p:cNvSpPr>
                <a:spLocks noChangeArrowheads="1"/>
              </p:cNvSpPr>
              <p:nvPr/>
            </p:nvSpPr>
            <p:spPr bwMode="auto">
              <a:xfrm flipH="1">
                <a:off x="8071454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1" name="Rectangle 103"/>
              <p:cNvSpPr>
                <a:spLocks noChangeArrowheads="1"/>
              </p:cNvSpPr>
              <p:nvPr/>
            </p:nvSpPr>
            <p:spPr bwMode="auto">
              <a:xfrm flipH="1">
                <a:off x="7953012" y="5478278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2" name="Rectangle 104"/>
              <p:cNvSpPr>
                <a:spLocks noChangeArrowheads="1"/>
              </p:cNvSpPr>
              <p:nvPr/>
            </p:nvSpPr>
            <p:spPr bwMode="auto">
              <a:xfrm flipH="1">
                <a:off x="7838272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Rectangle 105"/>
              <p:cNvSpPr>
                <a:spLocks noChangeArrowheads="1"/>
              </p:cNvSpPr>
              <p:nvPr/>
            </p:nvSpPr>
            <p:spPr bwMode="auto">
              <a:xfrm flipH="1">
                <a:off x="7719830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Rectangle 106"/>
              <p:cNvSpPr>
                <a:spLocks noChangeArrowheads="1"/>
              </p:cNvSpPr>
              <p:nvPr/>
            </p:nvSpPr>
            <p:spPr bwMode="auto">
              <a:xfrm flipH="1">
                <a:off x="8187429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" name="Rectangle 107"/>
              <p:cNvSpPr>
                <a:spLocks noChangeArrowheads="1"/>
              </p:cNvSpPr>
              <p:nvPr/>
            </p:nvSpPr>
            <p:spPr bwMode="auto">
              <a:xfrm flipH="1">
                <a:off x="8071454" y="5706526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6" name="Rectangle 108"/>
              <p:cNvSpPr>
                <a:spLocks noChangeArrowheads="1"/>
              </p:cNvSpPr>
              <p:nvPr/>
            </p:nvSpPr>
            <p:spPr bwMode="auto">
              <a:xfrm flipH="1">
                <a:off x="7953012" y="5706526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7" name="Rectangle 109"/>
              <p:cNvSpPr>
                <a:spLocks noChangeArrowheads="1"/>
              </p:cNvSpPr>
              <p:nvPr/>
            </p:nvSpPr>
            <p:spPr bwMode="auto">
              <a:xfrm flipH="1">
                <a:off x="7838272" y="5706524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8" name="Rectangle 110"/>
              <p:cNvSpPr>
                <a:spLocks noChangeArrowheads="1"/>
              </p:cNvSpPr>
              <p:nvPr/>
            </p:nvSpPr>
            <p:spPr bwMode="auto">
              <a:xfrm flipH="1">
                <a:off x="7719830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9" name="Rectangle 111"/>
              <p:cNvSpPr>
                <a:spLocks noChangeArrowheads="1"/>
              </p:cNvSpPr>
              <p:nvPr/>
            </p:nvSpPr>
            <p:spPr bwMode="auto">
              <a:xfrm flipH="1">
                <a:off x="8187429" y="593477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0" name="Rectangle 112"/>
              <p:cNvSpPr>
                <a:spLocks noChangeArrowheads="1"/>
              </p:cNvSpPr>
              <p:nvPr/>
            </p:nvSpPr>
            <p:spPr bwMode="auto">
              <a:xfrm flipH="1">
                <a:off x="8071454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1" name="Rectangle 113"/>
              <p:cNvSpPr>
                <a:spLocks noChangeArrowheads="1"/>
              </p:cNvSpPr>
              <p:nvPr/>
            </p:nvSpPr>
            <p:spPr bwMode="auto">
              <a:xfrm flipH="1">
                <a:off x="7953012" y="5934769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2" name="Rectangle 114"/>
              <p:cNvSpPr>
                <a:spLocks noChangeArrowheads="1"/>
              </p:cNvSpPr>
              <p:nvPr/>
            </p:nvSpPr>
            <p:spPr bwMode="auto">
              <a:xfrm flipH="1">
                <a:off x="7838272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3" name="Rectangle 115"/>
              <p:cNvSpPr>
                <a:spLocks noChangeArrowheads="1"/>
              </p:cNvSpPr>
              <p:nvPr/>
            </p:nvSpPr>
            <p:spPr bwMode="auto">
              <a:xfrm flipH="1">
                <a:off x="7719830" y="5934773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4" name="Rectangle 116"/>
              <p:cNvSpPr>
                <a:spLocks noChangeArrowheads="1"/>
              </p:cNvSpPr>
              <p:nvPr/>
            </p:nvSpPr>
            <p:spPr bwMode="auto">
              <a:xfrm flipH="1">
                <a:off x="8187433" y="616302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5" name="Rectangle 117"/>
              <p:cNvSpPr>
                <a:spLocks noChangeArrowheads="1"/>
              </p:cNvSpPr>
              <p:nvPr/>
            </p:nvSpPr>
            <p:spPr bwMode="auto">
              <a:xfrm flipH="1">
                <a:off x="8071456" y="616302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6" name="Rectangle 118"/>
              <p:cNvSpPr>
                <a:spLocks noChangeArrowheads="1"/>
              </p:cNvSpPr>
              <p:nvPr/>
            </p:nvSpPr>
            <p:spPr bwMode="auto">
              <a:xfrm flipH="1">
                <a:off x="7953018" y="6163015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7" name="Rectangle 119"/>
              <p:cNvSpPr>
                <a:spLocks noChangeArrowheads="1"/>
              </p:cNvSpPr>
              <p:nvPr/>
            </p:nvSpPr>
            <p:spPr bwMode="auto">
              <a:xfrm flipH="1">
                <a:off x="7838282" y="616301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8" name="Rectangle 120"/>
              <p:cNvSpPr>
                <a:spLocks noChangeArrowheads="1"/>
              </p:cNvSpPr>
              <p:nvPr/>
            </p:nvSpPr>
            <p:spPr bwMode="auto">
              <a:xfrm flipH="1">
                <a:off x="7719801" y="616302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027752" y="2844636"/>
            <a:ext cx="263450" cy="1084198"/>
            <a:chOff x="1015503" y="4131049"/>
            <a:chExt cx="609481" cy="2508250"/>
          </a:xfrm>
        </p:grpSpPr>
        <p:sp>
          <p:nvSpPr>
            <p:cNvPr id="50" name="Freeform 69"/>
            <p:cNvSpPr>
              <a:spLocks/>
            </p:cNvSpPr>
            <p:nvPr/>
          </p:nvSpPr>
          <p:spPr bwMode="auto">
            <a:xfrm flipH="1">
              <a:off x="1015503" y="4131049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51" name="Group 50"/>
            <p:cNvGrpSpPr/>
            <p:nvPr/>
          </p:nvGrpSpPr>
          <p:grpSpPr>
            <a:xfrm flipH="1">
              <a:off x="1083360" y="4735595"/>
              <a:ext cx="473767" cy="1585392"/>
              <a:chOff x="8551863" y="1063625"/>
              <a:chExt cx="609600" cy="203993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52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3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4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5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6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7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8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9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0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1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2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3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5545423" y="2837340"/>
            <a:ext cx="263450" cy="1084198"/>
            <a:chOff x="2223266" y="4177693"/>
            <a:chExt cx="609481" cy="2508250"/>
          </a:xfrm>
        </p:grpSpPr>
        <p:sp>
          <p:nvSpPr>
            <p:cNvPr id="65" name="Freeform 69"/>
            <p:cNvSpPr>
              <a:spLocks/>
            </p:cNvSpPr>
            <p:nvPr/>
          </p:nvSpPr>
          <p:spPr bwMode="auto">
            <a:xfrm flipH="1">
              <a:off x="2223266" y="4177693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6" name="Group 65"/>
            <p:cNvGrpSpPr/>
            <p:nvPr/>
          </p:nvGrpSpPr>
          <p:grpSpPr>
            <a:xfrm flipH="1">
              <a:off x="2291127" y="4782240"/>
              <a:ext cx="473767" cy="1585392"/>
              <a:chOff x="8551863" y="1063625"/>
              <a:chExt cx="609600" cy="2039938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67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8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9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0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1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2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3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4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5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6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7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8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79" name="Group 127"/>
          <p:cNvGrpSpPr/>
          <p:nvPr/>
        </p:nvGrpSpPr>
        <p:grpSpPr>
          <a:xfrm>
            <a:off x="5631848" y="3258117"/>
            <a:ext cx="349104" cy="670716"/>
            <a:chOff x="2186433" y="5057372"/>
            <a:chExt cx="807639" cy="1551675"/>
          </a:xfrm>
        </p:grpSpPr>
        <p:grpSp>
          <p:nvGrpSpPr>
            <p:cNvPr id="81" name="Group 128"/>
            <p:cNvGrpSpPr/>
            <p:nvPr/>
          </p:nvGrpSpPr>
          <p:grpSpPr>
            <a:xfrm>
              <a:off x="2186433" y="5057372"/>
              <a:ext cx="807639" cy="1551675"/>
              <a:chOff x="8266825" y="5057372"/>
              <a:chExt cx="807639" cy="1551675"/>
            </a:xfrm>
          </p:grpSpPr>
          <p:sp>
            <p:nvSpPr>
              <p:cNvPr id="143" name="Rectangle 124"/>
              <p:cNvSpPr>
                <a:spLocks noChangeArrowheads="1"/>
              </p:cNvSpPr>
              <p:nvPr/>
            </p:nvSpPr>
            <p:spPr bwMode="auto">
              <a:xfrm flipH="1">
                <a:off x="8266825" y="5359786"/>
                <a:ext cx="807639" cy="124926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4" name="Rectangle 125"/>
              <p:cNvSpPr>
                <a:spLocks noChangeArrowheads="1"/>
              </p:cNvSpPr>
              <p:nvPr/>
            </p:nvSpPr>
            <p:spPr bwMode="auto">
              <a:xfrm flipH="1">
                <a:off x="8384435" y="5197778"/>
                <a:ext cx="615630" cy="32161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5" name="Rectangle 126"/>
              <p:cNvSpPr>
                <a:spLocks noChangeArrowheads="1"/>
              </p:cNvSpPr>
              <p:nvPr/>
            </p:nvSpPr>
            <p:spPr bwMode="auto">
              <a:xfrm flipH="1">
                <a:off x="8456439" y="5057372"/>
                <a:ext cx="469221" cy="2460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98" name="Group 129"/>
            <p:cNvGrpSpPr/>
            <p:nvPr/>
          </p:nvGrpSpPr>
          <p:grpSpPr>
            <a:xfrm flipH="1">
              <a:off x="2324450" y="5450989"/>
              <a:ext cx="530425" cy="704434"/>
              <a:chOff x="7329488" y="3802063"/>
              <a:chExt cx="701674" cy="931862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31" name="Rectangle 127"/>
              <p:cNvSpPr>
                <a:spLocks noChangeArrowheads="1"/>
              </p:cNvSpPr>
              <p:nvPr/>
            </p:nvSpPr>
            <p:spPr bwMode="auto">
              <a:xfrm>
                <a:off x="7329488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2" name="Rectangle 128"/>
              <p:cNvSpPr>
                <a:spLocks noChangeArrowheads="1"/>
              </p:cNvSpPr>
              <p:nvPr/>
            </p:nvSpPr>
            <p:spPr bwMode="auto">
              <a:xfrm>
                <a:off x="7527925" y="3802063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3" name="Rectangle 129"/>
              <p:cNvSpPr>
                <a:spLocks noChangeArrowheads="1"/>
              </p:cNvSpPr>
              <p:nvPr/>
            </p:nvSpPr>
            <p:spPr bwMode="auto">
              <a:xfrm>
                <a:off x="7724775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4" name="Rectangle 130"/>
              <p:cNvSpPr>
                <a:spLocks noChangeArrowheads="1"/>
              </p:cNvSpPr>
              <p:nvPr/>
            </p:nvSpPr>
            <p:spPr bwMode="auto">
              <a:xfrm>
                <a:off x="7924800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5" name="Rectangle 131"/>
              <p:cNvSpPr>
                <a:spLocks noChangeArrowheads="1"/>
              </p:cNvSpPr>
              <p:nvPr/>
            </p:nvSpPr>
            <p:spPr bwMode="auto">
              <a:xfrm>
                <a:off x="7329488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6" name="Rectangle 132"/>
              <p:cNvSpPr>
                <a:spLocks noChangeArrowheads="1"/>
              </p:cNvSpPr>
              <p:nvPr/>
            </p:nvSpPr>
            <p:spPr bwMode="auto">
              <a:xfrm>
                <a:off x="7527925" y="4144963"/>
                <a:ext cx="104775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7" name="Rectangle 133"/>
              <p:cNvSpPr>
                <a:spLocks noChangeArrowheads="1"/>
              </p:cNvSpPr>
              <p:nvPr/>
            </p:nvSpPr>
            <p:spPr bwMode="auto">
              <a:xfrm>
                <a:off x="7724775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8" name="Rectangle 134"/>
              <p:cNvSpPr>
                <a:spLocks noChangeArrowheads="1"/>
              </p:cNvSpPr>
              <p:nvPr/>
            </p:nvSpPr>
            <p:spPr bwMode="auto">
              <a:xfrm>
                <a:off x="7924800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9" name="Rectangle 135"/>
              <p:cNvSpPr>
                <a:spLocks noChangeArrowheads="1"/>
              </p:cNvSpPr>
              <p:nvPr/>
            </p:nvSpPr>
            <p:spPr bwMode="auto">
              <a:xfrm>
                <a:off x="7329488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0" name="Rectangle 136"/>
              <p:cNvSpPr>
                <a:spLocks noChangeArrowheads="1"/>
              </p:cNvSpPr>
              <p:nvPr/>
            </p:nvSpPr>
            <p:spPr bwMode="auto">
              <a:xfrm>
                <a:off x="7527925" y="4484688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1" name="Rectangle 137"/>
              <p:cNvSpPr>
                <a:spLocks noChangeArrowheads="1"/>
              </p:cNvSpPr>
              <p:nvPr/>
            </p:nvSpPr>
            <p:spPr bwMode="auto">
              <a:xfrm>
                <a:off x="7724775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2" name="Rectangle 138"/>
              <p:cNvSpPr>
                <a:spLocks noChangeArrowheads="1"/>
              </p:cNvSpPr>
              <p:nvPr/>
            </p:nvSpPr>
            <p:spPr bwMode="auto">
              <a:xfrm>
                <a:off x="7924800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171" name="Freeform 170"/>
          <p:cNvSpPr/>
          <p:nvPr/>
        </p:nvSpPr>
        <p:spPr>
          <a:xfrm>
            <a:off x="-14769" y="3896061"/>
            <a:ext cx="9158770" cy="3198700"/>
          </a:xfrm>
          <a:custGeom>
            <a:avLst/>
            <a:gdLst>
              <a:gd name="connsiteX0" fmla="*/ 6797865 w 12211693"/>
              <a:gd name="connsiteY0" fmla="*/ 0 h 4264933"/>
              <a:gd name="connsiteX1" fmla="*/ 11577644 w 12211693"/>
              <a:gd name="connsiteY1" fmla="*/ 445993 h 4264933"/>
              <a:gd name="connsiteX2" fmla="*/ 12211693 w 12211693"/>
              <a:gd name="connsiteY2" fmla="*/ 590826 h 4264933"/>
              <a:gd name="connsiteX3" fmla="*/ 12211693 w 12211693"/>
              <a:gd name="connsiteY3" fmla="*/ 4264933 h 4264933"/>
              <a:gd name="connsiteX4" fmla="*/ 182450 w 12211693"/>
              <a:gd name="connsiteY4" fmla="*/ 4264933 h 4264933"/>
              <a:gd name="connsiteX5" fmla="*/ 0 w 12211693"/>
              <a:gd name="connsiteY5" fmla="*/ 4190403 h 4264933"/>
              <a:gd name="connsiteX6" fmla="*/ 0 w 12211693"/>
              <a:gd name="connsiteY6" fmla="*/ 1032473 h 4264933"/>
              <a:gd name="connsiteX7" fmla="*/ 201108 w 12211693"/>
              <a:gd name="connsiteY7" fmla="*/ 950321 h 4264933"/>
              <a:gd name="connsiteX8" fmla="*/ 6797865 w 12211693"/>
              <a:gd name="connsiteY8" fmla="*/ 0 h 426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1693" h="4264933">
                <a:moveTo>
                  <a:pt x="6797865" y="0"/>
                </a:moveTo>
                <a:cubicBezTo>
                  <a:pt x="8568403" y="0"/>
                  <a:pt x="10213229" y="164416"/>
                  <a:pt x="11577644" y="445993"/>
                </a:cubicBezTo>
                <a:lnTo>
                  <a:pt x="12211693" y="590826"/>
                </a:lnTo>
                <a:lnTo>
                  <a:pt x="12211693" y="4264933"/>
                </a:lnTo>
                <a:lnTo>
                  <a:pt x="182450" y="4264933"/>
                </a:lnTo>
                <a:lnTo>
                  <a:pt x="0" y="4190403"/>
                </a:lnTo>
                <a:lnTo>
                  <a:pt x="0" y="1032473"/>
                </a:lnTo>
                <a:lnTo>
                  <a:pt x="201108" y="950321"/>
                </a:lnTo>
                <a:cubicBezTo>
                  <a:pt x="1769105" y="369937"/>
                  <a:pt x="4142058" y="0"/>
                  <a:pt x="6797865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Rehberlik Servisini Tanıyalım</a:t>
            </a:r>
            <a:endParaRPr lang="id-ID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1954667" y="3929908"/>
            <a:ext cx="6634163" cy="2963465"/>
          </a:xfrm>
          <a:custGeom>
            <a:avLst/>
            <a:gdLst>
              <a:gd name="T0" fmla="*/ 2339 w 3076"/>
              <a:gd name="T1" fmla="*/ 212 h 1372"/>
              <a:gd name="T2" fmla="*/ 1696 w 3076"/>
              <a:gd name="T3" fmla="*/ 69 h 1372"/>
              <a:gd name="T4" fmla="*/ 1942 w 3076"/>
              <a:gd name="T5" fmla="*/ 0 h 1372"/>
              <a:gd name="T6" fmla="*/ 1920 w 3076"/>
              <a:gd name="T7" fmla="*/ 0 h 1372"/>
              <a:gd name="T8" fmla="*/ 1567 w 3076"/>
              <a:gd name="T9" fmla="*/ 43 h 1372"/>
              <a:gd name="T10" fmla="*/ 1835 w 3076"/>
              <a:gd name="T11" fmla="*/ 196 h 1372"/>
              <a:gd name="T12" fmla="*/ 1888 w 3076"/>
              <a:gd name="T13" fmla="*/ 574 h 1372"/>
              <a:gd name="T14" fmla="*/ 0 w 3076"/>
              <a:gd name="T15" fmla="*/ 1364 h 1372"/>
              <a:gd name="T16" fmla="*/ 0 w 3076"/>
              <a:gd name="T17" fmla="*/ 1372 h 1372"/>
              <a:gd name="T18" fmla="*/ 2499 w 3076"/>
              <a:gd name="T19" fmla="*/ 1372 h 1372"/>
              <a:gd name="T20" fmla="*/ 2832 w 3076"/>
              <a:gd name="T21" fmla="*/ 944 h 1372"/>
              <a:gd name="T22" fmla="*/ 2339 w 3076"/>
              <a:gd name="T23" fmla="*/ 212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76" h="1372">
                <a:moveTo>
                  <a:pt x="2339" y="212"/>
                </a:moveTo>
                <a:cubicBezTo>
                  <a:pt x="1881" y="99"/>
                  <a:pt x="1736" y="99"/>
                  <a:pt x="1696" y="69"/>
                </a:cubicBezTo>
                <a:cubicBezTo>
                  <a:pt x="1661" y="43"/>
                  <a:pt x="1885" y="8"/>
                  <a:pt x="1942" y="0"/>
                </a:cubicBezTo>
                <a:cubicBezTo>
                  <a:pt x="1920" y="0"/>
                  <a:pt x="1920" y="0"/>
                  <a:pt x="1920" y="0"/>
                </a:cubicBezTo>
                <a:cubicBezTo>
                  <a:pt x="1861" y="4"/>
                  <a:pt x="1734" y="14"/>
                  <a:pt x="1567" y="43"/>
                </a:cubicBezTo>
                <a:cubicBezTo>
                  <a:pt x="1354" y="79"/>
                  <a:pt x="1620" y="150"/>
                  <a:pt x="1835" y="196"/>
                </a:cubicBezTo>
                <a:cubicBezTo>
                  <a:pt x="2050" y="243"/>
                  <a:pt x="2255" y="353"/>
                  <a:pt x="1888" y="574"/>
                </a:cubicBezTo>
                <a:cubicBezTo>
                  <a:pt x="996" y="1111"/>
                  <a:pt x="256" y="1307"/>
                  <a:pt x="0" y="1364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2499" y="1372"/>
                  <a:pt x="2499" y="1372"/>
                  <a:pt x="2499" y="1372"/>
                </a:cubicBezTo>
                <a:cubicBezTo>
                  <a:pt x="2628" y="1226"/>
                  <a:pt x="2767" y="1050"/>
                  <a:pt x="2832" y="944"/>
                </a:cubicBezTo>
                <a:cubicBezTo>
                  <a:pt x="3076" y="549"/>
                  <a:pt x="2796" y="324"/>
                  <a:pt x="2339" y="2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899082" y="3929908"/>
            <a:ext cx="2453879" cy="2963465"/>
          </a:xfrm>
          <a:custGeom>
            <a:avLst/>
            <a:gdLst>
              <a:gd name="T0" fmla="*/ 1070 w 1138"/>
              <a:gd name="T1" fmla="*/ 369 h 1372"/>
              <a:gd name="T2" fmla="*/ 878 w 1138"/>
              <a:gd name="T3" fmla="*/ 253 h 1372"/>
              <a:gd name="T4" fmla="*/ 680 w 1138"/>
              <a:gd name="T5" fmla="*/ 193 h 1372"/>
              <a:gd name="T6" fmla="*/ 332 w 1138"/>
              <a:gd name="T7" fmla="*/ 117 h 1372"/>
              <a:gd name="T8" fmla="*/ 259 w 1138"/>
              <a:gd name="T9" fmla="*/ 98 h 1372"/>
              <a:gd name="T10" fmla="*/ 229 w 1138"/>
              <a:gd name="T11" fmla="*/ 82 h 1372"/>
              <a:gd name="T12" fmla="*/ 245 w 1138"/>
              <a:gd name="T13" fmla="*/ 61 h 1372"/>
              <a:gd name="T14" fmla="*/ 363 w 1138"/>
              <a:gd name="T15" fmla="*/ 30 h 1372"/>
              <a:gd name="T16" fmla="*/ 572 w 1138"/>
              <a:gd name="T17" fmla="*/ 0 h 1372"/>
              <a:gd name="T18" fmla="*/ 563 w 1138"/>
              <a:gd name="T19" fmla="*/ 0 h 1372"/>
              <a:gd name="T20" fmla="*/ 363 w 1138"/>
              <a:gd name="T21" fmla="*/ 27 h 1372"/>
              <a:gd name="T22" fmla="*/ 244 w 1138"/>
              <a:gd name="T23" fmla="*/ 58 h 1372"/>
              <a:gd name="T24" fmla="*/ 226 w 1138"/>
              <a:gd name="T25" fmla="*/ 84 h 1372"/>
              <a:gd name="T26" fmla="*/ 258 w 1138"/>
              <a:gd name="T27" fmla="*/ 101 h 1372"/>
              <a:gd name="T28" fmla="*/ 332 w 1138"/>
              <a:gd name="T29" fmla="*/ 120 h 1372"/>
              <a:gd name="T30" fmla="*/ 679 w 1138"/>
              <a:gd name="T31" fmla="*/ 198 h 1372"/>
              <a:gd name="T32" fmla="*/ 876 w 1138"/>
              <a:gd name="T33" fmla="*/ 258 h 1372"/>
              <a:gd name="T34" fmla="*/ 1065 w 1138"/>
              <a:gd name="T35" fmla="*/ 373 h 1372"/>
              <a:gd name="T36" fmla="*/ 1085 w 1138"/>
              <a:gd name="T37" fmla="*/ 592 h 1372"/>
              <a:gd name="T38" fmla="*/ 917 w 1138"/>
              <a:gd name="T39" fmla="*/ 780 h 1372"/>
              <a:gd name="T40" fmla="*/ 0 w 1138"/>
              <a:gd name="T41" fmla="*/ 1372 h 1372"/>
              <a:gd name="T42" fmla="*/ 66 w 1138"/>
              <a:gd name="T43" fmla="*/ 1372 h 1372"/>
              <a:gd name="T44" fmla="*/ 926 w 1138"/>
              <a:gd name="T45" fmla="*/ 786 h 1372"/>
              <a:gd name="T46" fmla="*/ 1090 w 1138"/>
              <a:gd name="T47" fmla="*/ 594 h 1372"/>
              <a:gd name="T48" fmla="*/ 1070 w 1138"/>
              <a:gd name="T49" fmla="*/ 369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38" h="1372">
                <a:moveTo>
                  <a:pt x="1070" y="369"/>
                </a:moveTo>
                <a:cubicBezTo>
                  <a:pt x="1016" y="311"/>
                  <a:pt x="945" y="280"/>
                  <a:pt x="878" y="253"/>
                </a:cubicBezTo>
                <a:cubicBezTo>
                  <a:pt x="811" y="228"/>
                  <a:pt x="744" y="209"/>
                  <a:pt x="680" y="193"/>
                </a:cubicBezTo>
                <a:cubicBezTo>
                  <a:pt x="551" y="163"/>
                  <a:pt x="435" y="139"/>
                  <a:pt x="332" y="117"/>
                </a:cubicBezTo>
                <a:cubicBezTo>
                  <a:pt x="307" y="111"/>
                  <a:pt x="282" y="105"/>
                  <a:pt x="259" y="98"/>
                </a:cubicBezTo>
                <a:cubicBezTo>
                  <a:pt x="248" y="94"/>
                  <a:pt x="236" y="90"/>
                  <a:pt x="229" y="82"/>
                </a:cubicBezTo>
                <a:cubicBezTo>
                  <a:pt x="221" y="73"/>
                  <a:pt x="237" y="65"/>
                  <a:pt x="245" y="61"/>
                </a:cubicBezTo>
                <a:cubicBezTo>
                  <a:pt x="286" y="44"/>
                  <a:pt x="327" y="37"/>
                  <a:pt x="363" y="30"/>
                </a:cubicBezTo>
                <a:cubicBezTo>
                  <a:pt x="468" y="11"/>
                  <a:pt x="540" y="3"/>
                  <a:pt x="572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528" y="3"/>
                  <a:pt x="459" y="11"/>
                  <a:pt x="363" y="27"/>
                </a:cubicBezTo>
                <a:cubicBezTo>
                  <a:pt x="327" y="35"/>
                  <a:pt x="286" y="41"/>
                  <a:pt x="244" y="58"/>
                </a:cubicBezTo>
                <a:cubicBezTo>
                  <a:pt x="236" y="62"/>
                  <a:pt x="216" y="70"/>
                  <a:pt x="226" y="84"/>
                </a:cubicBezTo>
                <a:cubicBezTo>
                  <a:pt x="235" y="93"/>
                  <a:pt x="247" y="97"/>
                  <a:pt x="258" y="101"/>
                </a:cubicBezTo>
                <a:cubicBezTo>
                  <a:pt x="281" y="109"/>
                  <a:pt x="306" y="115"/>
                  <a:pt x="332" y="120"/>
                </a:cubicBezTo>
                <a:cubicBezTo>
                  <a:pt x="434" y="143"/>
                  <a:pt x="551" y="168"/>
                  <a:pt x="679" y="198"/>
                </a:cubicBezTo>
                <a:cubicBezTo>
                  <a:pt x="743" y="214"/>
                  <a:pt x="809" y="233"/>
                  <a:pt x="876" y="258"/>
                </a:cubicBezTo>
                <a:cubicBezTo>
                  <a:pt x="943" y="284"/>
                  <a:pt x="1013" y="316"/>
                  <a:pt x="1065" y="373"/>
                </a:cubicBezTo>
                <a:cubicBezTo>
                  <a:pt x="1119" y="428"/>
                  <a:pt x="1132" y="522"/>
                  <a:pt x="1085" y="592"/>
                </a:cubicBezTo>
                <a:cubicBezTo>
                  <a:pt x="1043" y="662"/>
                  <a:pt x="982" y="722"/>
                  <a:pt x="917" y="780"/>
                </a:cubicBezTo>
                <a:cubicBezTo>
                  <a:pt x="660" y="998"/>
                  <a:pt x="341" y="1188"/>
                  <a:pt x="0" y="1372"/>
                </a:cubicBezTo>
                <a:cubicBezTo>
                  <a:pt x="66" y="1372"/>
                  <a:pt x="66" y="1372"/>
                  <a:pt x="66" y="1372"/>
                </a:cubicBezTo>
                <a:cubicBezTo>
                  <a:pt x="399" y="1190"/>
                  <a:pt x="672" y="1003"/>
                  <a:pt x="926" y="786"/>
                </a:cubicBezTo>
                <a:cubicBezTo>
                  <a:pt x="991" y="728"/>
                  <a:pt x="1048" y="666"/>
                  <a:pt x="1090" y="594"/>
                </a:cubicBezTo>
                <a:cubicBezTo>
                  <a:pt x="1138" y="524"/>
                  <a:pt x="1125" y="426"/>
                  <a:pt x="1070" y="3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00" name="Group 145"/>
          <p:cNvGrpSpPr/>
          <p:nvPr/>
        </p:nvGrpSpPr>
        <p:grpSpPr>
          <a:xfrm flipH="1">
            <a:off x="7352527" y="3412417"/>
            <a:ext cx="313530" cy="705356"/>
            <a:chOff x="614297" y="5025330"/>
            <a:chExt cx="725340" cy="1546983"/>
          </a:xfrm>
        </p:grpSpPr>
        <p:sp>
          <p:nvSpPr>
            <p:cNvPr id="147" name="Rectangle 8"/>
            <p:cNvSpPr>
              <a:spLocks noChangeArrowheads="1"/>
            </p:cNvSpPr>
            <p:nvPr/>
          </p:nvSpPr>
          <p:spPr bwMode="auto">
            <a:xfrm>
              <a:off x="938036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9"/>
            <p:cNvSpPr>
              <a:spLocks/>
            </p:cNvSpPr>
            <p:nvPr/>
          </p:nvSpPr>
          <p:spPr bwMode="auto">
            <a:xfrm>
              <a:off x="614297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10"/>
            <p:cNvSpPr>
              <a:spLocks/>
            </p:cNvSpPr>
            <p:nvPr/>
          </p:nvSpPr>
          <p:spPr bwMode="auto">
            <a:xfrm>
              <a:off x="976967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0" name="Group 149"/>
          <p:cNvGrpSpPr/>
          <p:nvPr/>
        </p:nvGrpSpPr>
        <p:grpSpPr>
          <a:xfrm flipH="1">
            <a:off x="7006460" y="3348275"/>
            <a:ext cx="313530" cy="705356"/>
            <a:chOff x="1933949" y="5025330"/>
            <a:chExt cx="725340" cy="1546983"/>
          </a:xfrm>
        </p:grpSpPr>
        <p:sp>
          <p:nvSpPr>
            <p:cNvPr id="151" name="Rectangle 8"/>
            <p:cNvSpPr>
              <a:spLocks noChangeArrowheads="1"/>
            </p:cNvSpPr>
            <p:nvPr/>
          </p:nvSpPr>
          <p:spPr bwMode="auto">
            <a:xfrm>
              <a:off x="2257688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9"/>
            <p:cNvSpPr>
              <a:spLocks/>
            </p:cNvSpPr>
            <p:nvPr/>
          </p:nvSpPr>
          <p:spPr bwMode="auto">
            <a:xfrm>
              <a:off x="1933949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10"/>
            <p:cNvSpPr>
              <a:spLocks/>
            </p:cNvSpPr>
            <p:nvPr/>
          </p:nvSpPr>
          <p:spPr bwMode="auto">
            <a:xfrm>
              <a:off x="2296619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9" name="Group 153"/>
          <p:cNvGrpSpPr/>
          <p:nvPr/>
        </p:nvGrpSpPr>
        <p:grpSpPr>
          <a:xfrm flipH="1">
            <a:off x="4442813" y="3307465"/>
            <a:ext cx="313530" cy="705356"/>
            <a:chOff x="7382753" y="5025330"/>
            <a:chExt cx="725340" cy="1546983"/>
          </a:xfrm>
        </p:grpSpPr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7706492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"/>
            <p:cNvSpPr>
              <a:spLocks/>
            </p:cNvSpPr>
            <p:nvPr/>
          </p:nvSpPr>
          <p:spPr bwMode="auto">
            <a:xfrm>
              <a:off x="7382753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10"/>
            <p:cNvSpPr>
              <a:spLocks/>
            </p:cNvSpPr>
            <p:nvPr/>
          </p:nvSpPr>
          <p:spPr bwMode="auto">
            <a:xfrm>
              <a:off x="7745423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4" name="Group 157"/>
          <p:cNvGrpSpPr/>
          <p:nvPr/>
        </p:nvGrpSpPr>
        <p:grpSpPr>
          <a:xfrm flipH="1">
            <a:off x="4781258" y="3227413"/>
            <a:ext cx="313530" cy="705356"/>
            <a:chOff x="6096000" y="5025330"/>
            <a:chExt cx="725340" cy="1546983"/>
          </a:xfrm>
        </p:grpSpPr>
        <p:sp>
          <p:nvSpPr>
            <p:cNvPr id="159" name="Rectangle 8"/>
            <p:cNvSpPr>
              <a:spLocks noChangeArrowheads="1"/>
            </p:cNvSpPr>
            <p:nvPr/>
          </p:nvSpPr>
          <p:spPr bwMode="auto">
            <a:xfrm>
              <a:off x="6419739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9"/>
            <p:cNvSpPr>
              <a:spLocks/>
            </p:cNvSpPr>
            <p:nvPr/>
          </p:nvSpPr>
          <p:spPr bwMode="auto">
            <a:xfrm>
              <a:off x="6096000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10"/>
            <p:cNvSpPr>
              <a:spLocks/>
            </p:cNvSpPr>
            <p:nvPr/>
          </p:nvSpPr>
          <p:spPr bwMode="auto">
            <a:xfrm>
              <a:off x="6458670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5" name="Group 1037"/>
          <p:cNvGrpSpPr/>
          <p:nvPr/>
        </p:nvGrpSpPr>
        <p:grpSpPr>
          <a:xfrm>
            <a:off x="970360" y="2837764"/>
            <a:ext cx="2507456" cy="3283745"/>
            <a:chOff x="1293813" y="1479550"/>
            <a:chExt cx="3343275" cy="4378326"/>
          </a:xfrm>
          <a:solidFill>
            <a:schemeClr val="tx1">
              <a:lumMod val="75000"/>
              <a:lumOff val="25000"/>
            </a:schemeClr>
          </a:soli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grpSpPr>
        <p:sp>
          <p:nvSpPr>
            <p:cNvPr id="1032" name="Rectangle 13"/>
            <p:cNvSpPr>
              <a:spLocks noChangeArrowheads="1"/>
            </p:cNvSpPr>
            <p:nvPr/>
          </p:nvSpPr>
          <p:spPr bwMode="auto">
            <a:xfrm>
              <a:off x="1697038" y="2281238"/>
              <a:ext cx="109538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3" name="Rectangle 14"/>
            <p:cNvSpPr>
              <a:spLocks noChangeArrowheads="1"/>
            </p:cNvSpPr>
            <p:nvPr/>
          </p:nvSpPr>
          <p:spPr bwMode="auto">
            <a:xfrm>
              <a:off x="4129088" y="2281238"/>
              <a:ext cx="106363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4" name="Freeform 15"/>
            <p:cNvSpPr>
              <a:spLocks/>
            </p:cNvSpPr>
            <p:nvPr/>
          </p:nvSpPr>
          <p:spPr bwMode="auto">
            <a:xfrm>
              <a:off x="1293813" y="1479550"/>
              <a:ext cx="3343275" cy="3341688"/>
            </a:xfrm>
            <a:custGeom>
              <a:avLst/>
              <a:gdLst>
                <a:gd name="T0" fmla="*/ 85 w 1259"/>
                <a:gd name="T1" fmla="*/ 0 h 1259"/>
                <a:gd name="T2" fmla="*/ 1175 w 1259"/>
                <a:gd name="T3" fmla="*/ 0 h 1259"/>
                <a:gd name="T4" fmla="*/ 1259 w 1259"/>
                <a:gd name="T5" fmla="*/ 84 h 1259"/>
                <a:gd name="T6" fmla="*/ 1259 w 1259"/>
                <a:gd name="T7" fmla="*/ 1174 h 1259"/>
                <a:gd name="T8" fmla="*/ 1175 w 1259"/>
                <a:gd name="T9" fmla="*/ 1259 h 1259"/>
                <a:gd name="T10" fmla="*/ 85 w 1259"/>
                <a:gd name="T11" fmla="*/ 1259 h 1259"/>
                <a:gd name="T12" fmla="*/ 0 w 1259"/>
                <a:gd name="T13" fmla="*/ 1174 h 1259"/>
                <a:gd name="T14" fmla="*/ 0 w 1259"/>
                <a:gd name="T15" fmla="*/ 84 h 1259"/>
                <a:gd name="T16" fmla="*/ 85 w 1259"/>
                <a:gd name="T17" fmla="*/ 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259">
                  <a:moveTo>
                    <a:pt x="85" y="0"/>
                  </a:moveTo>
                  <a:cubicBezTo>
                    <a:pt x="1175" y="0"/>
                    <a:pt x="1175" y="0"/>
                    <a:pt x="1175" y="0"/>
                  </a:cubicBezTo>
                  <a:cubicBezTo>
                    <a:pt x="1221" y="0"/>
                    <a:pt x="1259" y="38"/>
                    <a:pt x="1259" y="84"/>
                  </a:cubicBezTo>
                  <a:cubicBezTo>
                    <a:pt x="1259" y="1174"/>
                    <a:pt x="1259" y="1174"/>
                    <a:pt x="1259" y="1174"/>
                  </a:cubicBezTo>
                  <a:cubicBezTo>
                    <a:pt x="1259" y="1221"/>
                    <a:pt x="1221" y="1259"/>
                    <a:pt x="1175" y="1259"/>
                  </a:cubicBezTo>
                  <a:cubicBezTo>
                    <a:pt x="85" y="1259"/>
                    <a:pt x="85" y="1259"/>
                    <a:pt x="85" y="1259"/>
                  </a:cubicBezTo>
                  <a:cubicBezTo>
                    <a:pt x="38" y="1259"/>
                    <a:pt x="0" y="1221"/>
                    <a:pt x="0" y="11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8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035" name="Freeform 16"/>
          <p:cNvSpPr>
            <a:spLocks/>
          </p:cNvSpPr>
          <p:nvPr/>
        </p:nvSpPr>
        <p:spPr bwMode="auto">
          <a:xfrm>
            <a:off x="1044179" y="3723590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6" name="Freeform 17"/>
          <p:cNvSpPr>
            <a:spLocks/>
          </p:cNvSpPr>
          <p:nvPr/>
        </p:nvSpPr>
        <p:spPr bwMode="auto">
          <a:xfrm>
            <a:off x="1044179" y="4521308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7" name="Freeform 18"/>
          <p:cNvSpPr>
            <a:spLocks/>
          </p:cNvSpPr>
          <p:nvPr/>
        </p:nvSpPr>
        <p:spPr bwMode="auto">
          <a:xfrm>
            <a:off x="1033546" y="2925871"/>
            <a:ext cx="2359819" cy="733425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3" name="TextBox 182"/>
          <p:cNvSpPr txBox="1"/>
          <p:nvPr/>
        </p:nvSpPr>
        <p:spPr>
          <a:xfrm>
            <a:off x="1390930" y="3127953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err="1" smtClean="0">
                <a:solidFill>
                  <a:schemeClr val="bg1"/>
                </a:solidFill>
                <a:latin typeface="+mj-lt"/>
              </a:rPr>
              <a:t>Sevcan</a:t>
            </a:r>
            <a:r>
              <a:rPr lang="tr-TR" sz="1600" b="1" dirty="0" smtClean="0">
                <a:solidFill>
                  <a:schemeClr val="bg1"/>
                </a:solidFill>
                <a:latin typeface="+mj-lt"/>
              </a:rPr>
              <a:t> ELİBOL</a:t>
            </a:r>
            <a:endParaRPr lang="id-ID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741819" y="3920391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Rehber Öğretmen</a:t>
            </a:r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614223" y="4647145"/>
            <a:ext cx="1554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Vestel Kız</a:t>
            </a:r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MTAL</a:t>
            </a:r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7204593" y="2418758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latin typeface="+mj-lt"/>
              </a:rPr>
              <a:t>2024/2025</a:t>
            </a:r>
            <a:endParaRPr lang="id-ID" sz="1200" b="1" dirty="0">
              <a:latin typeface="+mj-lt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7204593" y="2600661"/>
            <a:ext cx="162387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50" dirty="0" smtClean="0">
                <a:solidFill>
                  <a:schemeClr val="tx2"/>
                </a:solidFill>
              </a:rPr>
              <a:t>Eğitim-öğretim Yılı</a:t>
            </a:r>
            <a:endParaRPr lang="id-ID" sz="1050" dirty="0">
              <a:solidFill>
                <a:schemeClr val="tx2"/>
              </a:solidFill>
            </a:endParaRPr>
          </a:p>
        </p:txBody>
      </p:sp>
      <p:grpSp>
        <p:nvGrpSpPr>
          <p:cNvPr id="1026" name="Group 196"/>
          <p:cNvGrpSpPr/>
          <p:nvPr/>
        </p:nvGrpSpPr>
        <p:grpSpPr>
          <a:xfrm>
            <a:off x="1164796" y="3119737"/>
            <a:ext cx="343780" cy="343780"/>
            <a:chOff x="5492751" y="2584451"/>
            <a:chExt cx="244475" cy="244475"/>
          </a:xfrm>
          <a:solidFill>
            <a:schemeClr val="bg1"/>
          </a:solidFill>
        </p:grpSpPr>
        <p:sp>
          <p:nvSpPr>
            <p:cNvPr id="198" name="Freeform 167"/>
            <p:cNvSpPr>
              <a:spLocks/>
            </p:cNvSpPr>
            <p:nvPr/>
          </p:nvSpPr>
          <p:spPr bwMode="auto">
            <a:xfrm>
              <a:off x="5519738" y="2700338"/>
              <a:ext cx="217488" cy="128588"/>
            </a:xfrm>
            <a:custGeom>
              <a:avLst/>
              <a:gdLst>
                <a:gd name="T0" fmla="*/ 39 w 58"/>
                <a:gd name="T1" fmla="*/ 23 h 34"/>
                <a:gd name="T2" fmla="*/ 25 w 58"/>
                <a:gd name="T3" fmla="*/ 0 h 34"/>
                <a:gd name="T4" fmla="*/ 17 w 58"/>
                <a:gd name="T5" fmla="*/ 0 h 34"/>
                <a:gd name="T6" fmla="*/ 29 w 58"/>
                <a:gd name="T7" fmla="*/ 22 h 34"/>
                <a:gd name="T8" fmla="*/ 0 w 58"/>
                <a:gd name="T9" fmla="*/ 34 h 34"/>
                <a:gd name="T10" fmla="*/ 58 w 58"/>
                <a:gd name="T11" fmla="*/ 34 h 34"/>
                <a:gd name="T12" fmla="*/ 39 w 58"/>
                <a:gd name="T1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4">
                  <a:moveTo>
                    <a:pt x="39" y="23"/>
                  </a:moveTo>
                  <a:cubicBezTo>
                    <a:pt x="37" y="18"/>
                    <a:pt x="31" y="8"/>
                    <a:pt x="25" y="0"/>
                  </a:cubicBezTo>
                  <a:cubicBezTo>
                    <a:pt x="25" y="0"/>
                    <a:pt x="17" y="0"/>
                    <a:pt x="17" y="0"/>
                  </a:cubicBezTo>
                  <a:cubicBezTo>
                    <a:pt x="22" y="6"/>
                    <a:pt x="27" y="15"/>
                    <a:pt x="29" y="22"/>
                  </a:cubicBezTo>
                  <a:cubicBezTo>
                    <a:pt x="16" y="23"/>
                    <a:pt x="5" y="27"/>
                    <a:pt x="0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4" y="28"/>
                    <a:pt x="48" y="24"/>
                    <a:pt x="3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168"/>
            <p:cNvSpPr>
              <a:spLocks/>
            </p:cNvSpPr>
            <p:nvPr/>
          </p:nvSpPr>
          <p:spPr bwMode="auto">
            <a:xfrm>
              <a:off x="5492751" y="2584451"/>
              <a:ext cx="165100" cy="168275"/>
            </a:xfrm>
            <a:custGeom>
              <a:avLst/>
              <a:gdLst>
                <a:gd name="T0" fmla="*/ 11 w 44"/>
                <a:gd name="T1" fmla="*/ 21 h 45"/>
                <a:gd name="T2" fmla="*/ 12 w 44"/>
                <a:gd name="T3" fmla="*/ 45 h 45"/>
                <a:gd name="T4" fmla="*/ 20 w 44"/>
                <a:gd name="T5" fmla="*/ 25 h 45"/>
                <a:gd name="T6" fmla="*/ 28 w 44"/>
                <a:gd name="T7" fmla="*/ 29 h 45"/>
                <a:gd name="T8" fmla="*/ 26 w 44"/>
                <a:gd name="T9" fmla="*/ 20 h 45"/>
                <a:gd name="T10" fmla="*/ 44 w 44"/>
                <a:gd name="T11" fmla="*/ 29 h 45"/>
                <a:gd name="T12" fmla="*/ 28 w 44"/>
                <a:gd name="T13" fmla="*/ 13 h 45"/>
                <a:gd name="T14" fmla="*/ 40 w 44"/>
                <a:gd name="T15" fmla="*/ 9 h 45"/>
                <a:gd name="T16" fmla="*/ 17 w 44"/>
                <a:gd name="T17" fmla="*/ 11 h 45"/>
                <a:gd name="T18" fmla="*/ 16 w 44"/>
                <a:gd name="T19" fmla="*/ 1 h 45"/>
                <a:gd name="T20" fmla="*/ 11 w 44"/>
                <a:gd name="T21" fmla="*/ 10 h 45"/>
                <a:gd name="T22" fmla="*/ 1 w 44"/>
                <a:gd name="T23" fmla="*/ 5 h 45"/>
                <a:gd name="T24" fmla="*/ 7 w 44"/>
                <a:gd name="T25" fmla="*/ 14 h 45"/>
                <a:gd name="T26" fmla="*/ 1 w 44"/>
                <a:gd name="T27" fmla="*/ 33 h 45"/>
                <a:gd name="T28" fmla="*/ 11 w 44"/>
                <a:gd name="T2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5">
                  <a:moveTo>
                    <a:pt x="11" y="21"/>
                  </a:moveTo>
                  <a:cubicBezTo>
                    <a:pt x="8" y="26"/>
                    <a:pt x="7" y="32"/>
                    <a:pt x="12" y="45"/>
                  </a:cubicBezTo>
                  <a:cubicBezTo>
                    <a:pt x="12" y="38"/>
                    <a:pt x="17" y="28"/>
                    <a:pt x="20" y="25"/>
                  </a:cubicBezTo>
                  <a:cubicBezTo>
                    <a:pt x="24" y="25"/>
                    <a:pt x="28" y="29"/>
                    <a:pt x="28" y="29"/>
                  </a:cubicBezTo>
                  <a:cubicBezTo>
                    <a:pt x="28" y="25"/>
                    <a:pt x="27" y="23"/>
                    <a:pt x="26" y="20"/>
                  </a:cubicBezTo>
                  <a:cubicBezTo>
                    <a:pt x="32" y="20"/>
                    <a:pt x="41" y="21"/>
                    <a:pt x="44" y="29"/>
                  </a:cubicBezTo>
                  <a:cubicBezTo>
                    <a:pt x="40" y="17"/>
                    <a:pt x="32" y="13"/>
                    <a:pt x="28" y="13"/>
                  </a:cubicBezTo>
                  <a:cubicBezTo>
                    <a:pt x="32" y="9"/>
                    <a:pt x="32" y="9"/>
                    <a:pt x="40" y="9"/>
                  </a:cubicBezTo>
                  <a:cubicBezTo>
                    <a:pt x="28" y="0"/>
                    <a:pt x="20" y="7"/>
                    <a:pt x="17" y="11"/>
                  </a:cubicBezTo>
                  <a:cubicBezTo>
                    <a:pt x="16" y="8"/>
                    <a:pt x="16" y="4"/>
                    <a:pt x="16" y="1"/>
                  </a:cubicBezTo>
                  <a:cubicBezTo>
                    <a:pt x="16" y="1"/>
                    <a:pt x="12" y="5"/>
                    <a:pt x="11" y="10"/>
                  </a:cubicBezTo>
                  <a:cubicBezTo>
                    <a:pt x="6" y="9"/>
                    <a:pt x="1" y="5"/>
                    <a:pt x="1" y="5"/>
                  </a:cubicBezTo>
                  <a:cubicBezTo>
                    <a:pt x="3" y="7"/>
                    <a:pt x="5" y="13"/>
                    <a:pt x="7" y="14"/>
                  </a:cubicBezTo>
                  <a:cubicBezTo>
                    <a:pt x="0" y="19"/>
                    <a:pt x="1" y="33"/>
                    <a:pt x="1" y="33"/>
                  </a:cubicBezTo>
                  <a:cubicBezTo>
                    <a:pt x="5" y="26"/>
                    <a:pt x="7" y="22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00" name="Freeform 169"/>
          <p:cNvSpPr>
            <a:spLocks/>
          </p:cNvSpPr>
          <p:nvPr/>
        </p:nvSpPr>
        <p:spPr bwMode="auto">
          <a:xfrm>
            <a:off x="1220920" y="3939299"/>
            <a:ext cx="337861" cy="340097"/>
          </a:xfrm>
          <a:custGeom>
            <a:avLst/>
            <a:gdLst>
              <a:gd name="T0" fmla="*/ 151 w 151"/>
              <a:gd name="T1" fmla="*/ 123 h 152"/>
              <a:gd name="T2" fmla="*/ 104 w 151"/>
              <a:gd name="T3" fmla="*/ 76 h 152"/>
              <a:gd name="T4" fmla="*/ 132 w 151"/>
              <a:gd name="T5" fmla="*/ 76 h 152"/>
              <a:gd name="T6" fmla="*/ 94 w 151"/>
              <a:gd name="T7" fmla="*/ 38 h 152"/>
              <a:gd name="T8" fmla="*/ 113 w 151"/>
              <a:gd name="T9" fmla="*/ 38 h 152"/>
              <a:gd name="T10" fmla="*/ 75 w 151"/>
              <a:gd name="T11" fmla="*/ 0 h 152"/>
              <a:gd name="T12" fmla="*/ 37 w 151"/>
              <a:gd name="T13" fmla="*/ 38 h 152"/>
              <a:gd name="T14" fmla="*/ 56 w 151"/>
              <a:gd name="T15" fmla="*/ 38 h 152"/>
              <a:gd name="T16" fmla="*/ 18 w 151"/>
              <a:gd name="T17" fmla="*/ 76 h 152"/>
              <a:gd name="T18" fmla="*/ 47 w 151"/>
              <a:gd name="T19" fmla="*/ 76 h 152"/>
              <a:gd name="T20" fmla="*/ 0 w 151"/>
              <a:gd name="T21" fmla="*/ 123 h 152"/>
              <a:gd name="T22" fmla="*/ 56 w 151"/>
              <a:gd name="T23" fmla="*/ 123 h 152"/>
              <a:gd name="T24" fmla="*/ 56 w 151"/>
              <a:gd name="T25" fmla="*/ 152 h 152"/>
              <a:gd name="T26" fmla="*/ 94 w 151"/>
              <a:gd name="T27" fmla="*/ 152 h 152"/>
              <a:gd name="T28" fmla="*/ 94 w 151"/>
              <a:gd name="T29" fmla="*/ 123 h 152"/>
              <a:gd name="T30" fmla="*/ 151 w 151"/>
              <a:gd name="T31" fmla="*/ 12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1" h="152">
                <a:moveTo>
                  <a:pt x="151" y="123"/>
                </a:moveTo>
                <a:lnTo>
                  <a:pt x="104" y="76"/>
                </a:lnTo>
                <a:lnTo>
                  <a:pt x="132" y="76"/>
                </a:lnTo>
                <a:lnTo>
                  <a:pt x="94" y="38"/>
                </a:lnTo>
                <a:lnTo>
                  <a:pt x="113" y="38"/>
                </a:lnTo>
                <a:lnTo>
                  <a:pt x="75" y="0"/>
                </a:lnTo>
                <a:lnTo>
                  <a:pt x="37" y="38"/>
                </a:lnTo>
                <a:lnTo>
                  <a:pt x="56" y="38"/>
                </a:lnTo>
                <a:lnTo>
                  <a:pt x="18" y="76"/>
                </a:lnTo>
                <a:lnTo>
                  <a:pt x="47" y="76"/>
                </a:lnTo>
                <a:lnTo>
                  <a:pt x="0" y="123"/>
                </a:lnTo>
                <a:lnTo>
                  <a:pt x="56" y="123"/>
                </a:lnTo>
                <a:lnTo>
                  <a:pt x="56" y="152"/>
                </a:lnTo>
                <a:lnTo>
                  <a:pt x="94" y="152"/>
                </a:lnTo>
                <a:lnTo>
                  <a:pt x="94" y="123"/>
                </a:lnTo>
                <a:lnTo>
                  <a:pt x="151" y="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01" name="Freeform 170"/>
          <p:cNvSpPr>
            <a:spLocks/>
          </p:cNvSpPr>
          <p:nvPr/>
        </p:nvSpPr>
        <p:spPr bwMode="auto">
          <a:xfrm>
            <a:off x="1229345" y="4688407"/>
            <a:ext cx="384809" cy="384809"/>
          </a:xfrm>
          <a:custGeom>
            <a:avLst/>
            <a:gdLst>
              <a:gd name="T0" fmla="*/ 56 w 64"/>
              <a:gd name="T1" fmla="*/ 17 h 64"/>
              <a:gd name="T2" fmla="*/ 56 w 64"/>
              <a:gd name="T3" fmla="*/ 16 h 64"/>
              <a:gd name="T4" fmla="*/ 45 w 64"/>
              <a:gd name="T5" fmla="*/ 4 h 64"/>
              <a:gd name="T6" fmla="*/ 36 w 64"/>
              <a:gd name="T7" fmla="*/ 0 h 64"/>
              <a:gd name="T8" fmla="*/ 26 w 64"/>
              <a:gd name="T9" fmla="*/ 6 h 64"/>
              <a:gd name="T10" fmla="*/ 20 w 64"/>
              <a:gd name="T11" fmla="*/ 4 h 64"/>
              <a:gd name="T12" fmla="*/ 8 w 64"/>
              <a:gd name="T13" fmla="*/ 16 h 64"/>
              <a:gd name="T14" fmla="*/ 8 w 64"/>
              <a:gd name="T15" fmla="*/ 17 h 64"/>
              <a:gd name="T16" fmla="*/ 0 w 64"/>
              <a:gd name="T17" fmla="*/ 28 h 64"/>
              <a:gd name="T18" fmla="*/ 12 w 64"/>
              <a:gd name="T19" fmla="*/ 40 h 64"/>
              <a:gd name="T20" fmla="*/ 18 w 64"/>
              <a:gd name="T21" fmla="*/ 38 h 64"/>
              <a:gd name="T22" fmla="*/ 24 w 64"/>
              <a:gd name="T23" fmla="*/ 40 h 64"/>
              <a:gd name="T24" fmla="*/ 28 w 64"/>
              <a:gd name="T25" fmla="*/ 39 h 64"/>
              <a:gd name="T26" fmla="*/ 28 w 64"/>
              <a:gd name="T27" fmla="*/ 60 h 64"/>
              <a:gd name="T28" fmla="*/ 24 w 64"/>
              <a:gd name="T29" fmla="*/ 60 h 64"/>
              <a:gd name="T30" fmla="*/ 24 w 64"/>
              <a:gd name="T31" fmla="*/ 64 h 64"/>
              <a:gd name="T32" fmla="*/ 40 w 64"/>
              <a:gd name="T33" fmla="*/ 64 h 64"/>
              <a:gd name="T34" fmla="*/ 40 w 64"/>
              <a:gd name="T35" fmla="*/ 60 h 64"/>
              <a:gd name="T36" fmla="*/ 36 w 64"/>
              <a:gd name="T37" fmla="*/ 60 h 64"/>
              <a:gd name="T38" fmla="*/ 36 w 64"/>
              <a:gd name="T39" fmla="*/ 40 h 64"/>
              <a:gd name="T40" fmla="*/ 38 w 64"/>
              <a:gd name="T41" fmla="*/ 40 h 64"/>
              <a:gd name="T42" fmla="*/ 40 w 64"/>
              <a:gd name="T43" fmla="*/ 40 h 64"/>
              <a:gd name="T44" fmla="*/ 46 w 64"/>
              <a:gd name="T45" fmla="*/ 38 h 64"/>
              <a:gd name="T46" fmla="*/ 52 w 64"/>
              <a:gd name="T47" fmla="*/ 40 h 64"/>
              <a:gd name="T48" fmla="*/ 64 w 64"/>
              <a:gd name="T49" fmla="*/ 28 h 64"/>
              <a:gd name="T50" fmla="*/ 56 w 64"/>
              <a:gd name="T51" fmla="*/ 1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" h="64">
                <a:moveTo>
                  <a:pt x="56" y="17"/>
                </a:moveTo>
                <a:cubicBezTo>
                  <a:pt x="56" y="16"/>
                  <a:pt x="56" y="16"/>
                  <a:pt x="56" y="16"/>
                </a:cubicBezTo>
                <a:cubicBezTo>
                  <a:pt x="56" y="10"/>
                  <a:pt x="51" y="5"/>
                  <a:pt x="45" y="4"/>
                </a:cubicBezTo>
                <a:cubicBezTo>
                  <a:pt x="43" y="2"/>
                  <a:pt x="40" y="0"/>
                  <a:pt x="36" y="0"/>
                </a:cubicBezTo>
                <a:cubicBezTo>
                  <a:pt x="32" y="0"/>
                  <a:pt x="28" y="2"/>
                  <a:pt x="26" y="6"/>
                </a:cubicBezTo>
                <a:cubicBezTo>
                  <a:pt x="24" y="5"/>
                  <a:pt x="22" y="4"/>
                  <a:pt x="20" y="4"/>
                </a:cubicBezTo>
                <a:cubicBezTo>
                  <a:pt x="13" y="4"/>
                  <a:pt x="8" y="9"/>
                  <a:pt x="8" y="16"/>
                </a:cubicBezTo>
                <a:cubicBezTo>
                  <a:pt x="8" y="16"/>
                  <a:pt x="8" y="16"/>
                  <a:pt x="8" y="17"/>
                </a:cubicBezTo>
                <a:cubicBezTo>
                  <a:pt x="3" y="18"/>
                  <a:pt x="0" y="23"/>
                  <a:pt x="0" y="28"/>
                </a:cubicBezTo>
                <a:cubicBezTo>
                  <a:pt x="0" y="35"/>
                  <a:pt x="5" y="40"/>
                  <a:pt x="12" y="40"/>
                </a:cubicBezTo>
                <a:cubicBezTo>
                  <a:pt x="14" y="40"/>
                  <a:pt x="16" y="39"/>
                  <a:pt x="18" y="38"/>
                </a:cubicBezTo>
                <a:cubicBezTo>
                  <a:pt x="20" y="39"/>
                  <a:pt x="22" y="40"/>
                  <a:pt x="24" y="40"/>
                </a:cubicBezTo>
                <a:cubicBezTo>
                  <a:pt x="25" y="40"/>
                  <a:pt x="27" y="40"/>
                  <a:pt x="28" y="39"/>
                </a:cubicBezTo>
                <a:cubicBezTo>
                  <a:pt x="28" y="60"/>
                  <a:pt x="28" y="60"/>
                  <a:pt x="28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4"/>
                  <a:pt x="24" y="64"/>
                  <a:pt x="24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60"/>
                  <a:pt x="40" y="60"/>
                  <a:pt x="4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0"/>
                  <a:pt x="37" y="40"/>
                  <a:pt x="38" y="40"/>
                </a:cubicBezTo>
                <a:cubicBezTo>
                  <a:pt x="39" y="40"/>
                  <a:pt x="39" y="40"/>
                  <a:pt x="40" y="40"/>
                </a:cubicBezTo>
                <a:cubicBezTo>
                  <a:pt x="42" y="40"/>
                  <a:pt x="44" y="39"/>
                  <a:pt x="46" y="38"/>
                </a:cubicBezTo>
                <a:cubicBezTo>
                  <a:pt x="48" y="39"/>
                  <a:pt x="50" y="40"/>
                  <a:pt x="52" y="40"/>
                </a:cubicBezTo>
                <a:cubicBezTo>
                  <a:pt x="59" y="40"/>
                  <a:pt x="64" y="35"/>
                  <a:pt x="64" y="28"/>
                </a:cubicBezTo>
                <a:cubicBezTo>
                  <a:pt x="64" y="23"/>
                  <a:pt x="61" y="18"/>
                  <a:pt x="56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val="35791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25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7" grpId="0" animBg="1"/>
      <p:bldP spid="8" grpId="0" animBg="1"/>
      <p:bldP spid="1035" grpId="0" animBg="1"/>
      <p:bldP spid="1036" grpId="0" animBg="1"/>
      <p:bldP spid="1037" grpId="0" animBg="1"/>
      <p:bldP spid="183" grpId="0"/>
      <p:bldP spid="189" grpId="0"/>
      <p:bldP spid="193" grpId="0"/>
      <p:bldP spid="195" grpId="0"/>
      <p:bldP spid="196" grpId="0"/>
      <p:bldP spid="200" grpId="0" animBg="1"/>
      <p:bldP spid="2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3" name="Dikdörtgen 2"/>
          <p:cNvSpPr/>
          <p:nvPr/>
        </p:nvSpPr>
        <p:spPr>
          <a:xfrm>
            <a:off x="2174067" y="633482"/>
            <a:ext cx="3598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/>
              <a:t>ÖDÜL VE DİSİPLİN KURULU</a:t>
            </a:r>
            <a:endParaRPr 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2286000" y="1720840"/>
            <a:ext cx="66775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Okul öğrenci ödül ve disiplin kurulu, derslerdeki gayret ve başarılarıyla üstünlük gösteren, </a:t>
            </a:r>
            <a:endParaRPr lang="tr-TR" sz="2000" dirty="0" smtClean="0"/>
          </a:p>
          <a:p>
            <a:r>
              <a:rPr lang="tr-TR" sz="2000" b="1" dirty="0" smtClean="0"/>
              <a:t>özürsüz </a:t>
            </a:r>
            <a:r>
              <a:rPr lang="tr-TR" sz="2000" b="1" dirty="0"/>
              <a:t>devamsızlık süresi 5 günü geçmeyen</a:t>
            </a:r>
            <a:r>
              <a:rPr lang="tr-TR" sz="2000" b="1" dirty="0" smtClean="0"/>
              <a:t>,</a:t>
            </a:r>
          </a:p>
          <a:p>
            <a:r>
              <a:rPr lang="tr-TR" sz="2000" b="1" dirty="0" smtClean="0"/>
              <a:t> </a:t>
            </a:r>
            <a:r>
              <a:rPr lang="tr-TR" sz="2000" b="1" dirty="0"/>
              <a:t>tüm derslerden başarılı olan, </a:t>
            </a:r>
            <a:endParaRPr lang="tr-TR" sz="2000" b="1" dirty="0" smtClean="0"/>
          </a:p>
          <a:p>
            <a:r>
              <a:rPr lang="tr-TR" sz="2000" b="1" dirty="0" smtClean="0"/>
              <a:t>dönem </a:t>
            </a:r>
            <a:r>
              <a:rPr lang="tr-TR" sz="2000" b="1" dirty="0"/>
              <a:t>puanlarının ağırlıklı ortalaması 70,00 ten aşağı olmayan ve davranış puanı 100 olan öğrencilerden;</a:t>
            </a:r>
          </a:p>
          <a:p>
            <a:r>
              <a:rPr lang="tr-TR" sz="2000" b="1" dirty="0"/>
              <a:t> </a:t>
            </a:r>
            <a:r>
              <a:rPr lang="tr-TR" sz="2000" dirty="0"/>
              <a:t>a) 70,00-84,99 arasındakileri </a:t>
            </a:r>
            <a:r>
              <a:rPr lang="tr-TR" sz="2000" b="1" dirty="0"/>
              <a:t>teşekkür belgesi,</a:t>
            </a:r>
          </a:p>
          <a:p>
            <a:r>
              <a:rPr lang="tr-TR" sz="2000" dirty="0"/>
              <a:t> b) 85,00 ve daha yukarı olanları </a:t>
            </a:r>
            <a:r>
              <a:rPr lang="tr-TR" sz="2000" b="1" dirty="0"/>
              <a:t>takdir belgesi,</a:t>
            </a:r>
          </a:p>
          <a:p>
            <a:r>
              <a:rPr lang="tr-TR" sz="2000" dirty="0"/>
              <a:t> c) Ortaöğrenim süresince en az </a:t>
            </a:r>
            <a:r>
              <a:rPr lang="tr-TR" sz="2000" b="1" dirty="0"/>
              <a:t>üç öğretim yılının bütün döneminde takdir belgesi </a:t>
            </a:r>
            <a:r>
              <a:rPr lang="tr-TR" sz="2000" dirty="0"/>
              <a:t>alanları üstün başarı belgesi ile ödüllendirir.</a:t>
            </a:r>
          </a:p>
        </p:txBody>
      </p:sp>
    </p:spTree>
    <p:extLst>
      <p:ext uri="{BB962C8B-B14F-4D97-AF65-F5344CB8AC3E}">
        <p14:creationId xmlns:p14="http://schemas.microsoft.com/office/powerpoint/2010/main" val="96584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3" name="Dikdörtgen 2"/>
          <p:cNvSpPr/>
          <p:nvPr/>
        </p:nvSpPr>
        <p:spPr>
          <a:xfrm>
            <a:off x="2840296" y="934271"/>
            <a:ext cx="2463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/>
              <a:t>DİSİPLİN KURULU </a:t>
            </a:r>
            <a:endParaRPr 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2792168" y="1798651"/>
            <a:ext cx="635183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DİSİPLİN CEZALARI</a:t>
            </a:r>
          </a:p>
          <a:p>
            <a:r>
              <a:rPr lang="tr-TR" sz="2000" dirty="0"/>
              <a:t>Öğrencilere, disiplin cezasını gerektiren</a:t>
            </a:r>
          </a:p>
          <a:p>
            <a:r>
              <a:rPr lang="nb-NO" sz="2000" dirty="0"/>
              <a:t>davranış ve fiillerinin niteliklerine göre;</a:t>
            </a:r>
          </a:p>
          <a:p>
            <a:r>
              <a:rPr lang="tr-TR" sz="2000" b="1" dirty="0"/>
              <a:t>a) Kınama,</a:t>
            </a:r>
          </a:p>
          <a:p>
            <a:r>
              <a:rPr lang="tr-TR" sz="2000" b="1" dirty="0"/>
              <a:t>b) Okuldan kısa süreli uzaklaştırma,</a:t>
            </a:r>
          </a:p>
          <a:p>
            <a:r>
              <a:rPr lang="tr-TR" sz="2000" b="1" dirty="0"/>
              <a:t>c) Okul değiştirme,</a:t>
            </a:r>
          </a:p>
          <a:p>
            <a:r>
              <a:rPr lang="tr-TR" sz="2000" b="1" dirty="0"/>
              <a:t>ç) Örgün eğitim dışına çıkarma</a:t>
            </a:r>
          </a:p>
          <a:p>
            <a:r>
              <a:rPr lang="tr-TR" sz="2000" dirty="0"/>
              <a:t>cezalarından biri verilir.</a:t>
            </a:r>
          </a:p>
          <a:p>
            <a:r>
              <a:rPr lang="tr-TR" sz="2000" dirty="0"/>
              <a:t>Disiplin cezası verilmesine sebep olmuş bir fiil</a:t>
            </a:r>
          </a:p>
          <a:p>
            <a:r>
              <a:rPr lang="tr-TR" sz="2000" dirty="0"/>
              <a:t>veya </a:t>
            </a:r>
            <a:r>
              <a:rPr lang="tr-TR" sz="2000" b="1" dirty="0"/>
              <a:t>davranışın </a:t>
            </a:r>
            <a:r>
              <a:rPr lang="tr-TR" sz="2000" dirty="0"/>
              <a:t>bir öğretim yılı içerisinde</a:t>
            </a:r>
          </a:p>
          <a:p>
            <a:r>
              <a:rPr lang="tr-TR" sz="2000" b="1" dirty="0"/>
              <a:t>tekrarında </a:t>
            </a:r>
            <a:r>
              <a:rPr lang="tr-TR" sz="2000" dirty="0"/>
              <a:t>veya aynı cezayı gerektiren farklı</a:t>
            </a:r>
          </a:p>
          <a:p>
            <a:r>
              <a:rPr lang="tr-TR" sz="2000" dirty="0"/>
              <a:t>bir fiil veya davranışın gerçekleşmesinde </a:t>
            </a:r>
            <a:r>
              <a:rPr lang="tr-TR" sz="2000" b="1" dirty="0"/>
              <a:t>bir</a:t>
            </a:r>
          </a:p>
          <a:p>
            <a:r>
              <a:rPr lang="tr-TR" sz="2000" b="1" dirty="0"/>
              <a:t>derece ağır ceza uygulanır.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85939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4144567" y="3665930"/>
            <a:ext cx="1102482" cy="3188151"/>
          </a:xfrm>
          <a:custGeom>
            <a:avLst/>
            <a:gdLst>
              <a:gd name="T0" fmla="*/ 0 w 407"/>
              <a:gd name="T1" fmla="*/ 33 h 1302"/>
              <a:gd name="T2" fmla="*/ 77 w 407"/>
              <a:gd name="T3" fmla="*/ 1302 h 1302"/>
              <a:gd name="T4" fmla="*/ 368 w 407"/>
              <a:gd name="T5" fmla="*/ 1302 h 1302"/>
              <a:gd name="T6" fmla="*/ 354 w 407"/>
              <a:gd name="T7" fmla="*/ 656 h 1302"/>
              <a:gd name="T8" fmla="*/ 49 w 407"/>
              <a:gd name="T9" fmla="*/ 0 h 1302"/>
              <a:gd name="T10" fmla="*/ 0 w 407"/>
              <a:gd name="T11" fmla="*/ 33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1302">
                <a:moveTo>
                  <a:pt x="0" y="33"/>
                </a:moveTo>
                <a:cubicBezTo>
                  <a:pt x="228" y="442"/>
                  <a:pt x="210" y="885"/>
                  <a:pt x="77" y="1302"/>
                </a:cubicBezTo>
                <a:cubicBezTo>
                  <a:pt x="368" y="1302"/>
                  <a:pt x="368" y="1302"/>
                  <a:pt x="368" y="1302"/>
                </a:cubicBezTo>
                <a:cubicBezTo>
                  <a:pt x="402" y="1058"/>
                  <a:pt x="407" y="897"/>
                  <a:pt x="354" y="656"/>
                </a:cubicBezTo>
                <a:cubicBezTo>
                  <a:pt x="302" y="416"/>
                  <a:pt x="196" y="189"/>
                  <a:pt x="49" y="0"/>
                </a:cubicBezTo>
                <a:lnTo>
                  <a:pt x="0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418285" y="4501751"/>
            <a:ext cx="1456898" cy="751565"/>
          </a:xfrm>
          <a:custGeom>
            <a:avLst/>
            <a:gdLst>
              <a:gd name="T0" fmla="*/ 127 w 585"/>
              <a:gd name="T1" fmla="*/ 29 h 307"/>
              <a:gd name="T2" fmla="*/ 82 w 585"/>
              <a:gd name="T3" fmla="*/ 0 h 307"/>
              <a:gd name="T4" fmla="*/ 0 w 585"/>
              <a:gd name="T5" fmla="*/ 18 h 307"/>
              <a:gd name="T6" fmla="*/ 102 w 585"/>
              <a:gd name="T7" fmla="*/ 106 h 307"/>
              <a:gd name="T8" fmla="*/ 581 w 585"/>
              <a:gd name="T9" fmla="*/ 307 h 307"/>
              <a:gd name="T10" fmla="*/ 585 w 585"/>
              <a:gd name="T11" fmla="*/ 168 h 307"/>
              <a:gd name="T12" fmla="*/ 127 w 585"/>
              <a:gd name="T13" fmla="*/ 29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5" h="307">
                <a:moveTo>
                  <a:pt x="127" y="29"/>
                </a:moveTo>
                <a:cubicBezTo>
                  <a:pt x="112" y="20"/>
                  <a:pt x="97" y="11"/>
                  <a:pt x="82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33" y="50"/>
                  <a:pt x="67" y="79"/>
                  <a:pt x="102" y="106"/>
                </a:cubicBezTo>
                <a:cubicBezTo>
                  <a:pt x="251" y="215"/>
                  <a:pt x="411" y="279"/>
                  <a:pt x="581" y="307"/>
                </a:cubicBezTo>
                <a:cubicBezTo>
                  <a:pt x="585" y="168"/>
                  <a:pt x="585" y="168"/>
                  <a:pt x="585" y="168"/>
                </a:cubicBezTo>
                <a:cubicBezTo>
                  <a:pt x="432" y="161"/>
                  <a:pt x="271" y="116"/>
                  <a:pt x="127" y="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26777" y="3571579"/>
            <a:ext cx="911197" cy="1685443"/>
          </a:xfrm>
          <a:custGeom>
            <a:avLst/>
            <a:gdLst>
              <a:gd name="T0" fmla="*/ 234 w 266"/>
              <a:gd name="T1" fmla="*/ 0 h 614"/>
              <a:gd name="T2" fmla="*/ 193 w 266"/>
              <a:gd name="T3" fmla="*/ 156 h 614"/>
              <a:gd name="T4" fmla="*/ 50 w 266"/>
              <a:gd name="T5" fmla="*/ 429 h 614"/>
              <a:gd name="T6" fmla="*/ 0 w 266"/>
              <a:gd name="T7" fmla="*/ 489 h 614"/>
              <a:gd name="T8" fmla="*/ 36 w 266"/>
              <a:gd name="T9" fmla="*/ 614 h 614"/>
              <a:gd name="T10" fmla="*/ 102 w 266"/>
              <a:gd name="T11" fmla="*/ 517 h 614"/>
              <a:gd name="T12" fmla="*/ 235 w 266"/>
              <a:gd name="T13" fmla="*/ 202 h 614"/>
              <a:gd name="T14" fmla="*/ 266 w 266"/>
              <a:gd name="T15" fmla="*/ 49 h 614"/>
              <a:gd name="T16" fmla="*/ 234 w 266"/>
              <a:gd name="T17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6" h="614">
                <a:moveTo>
                  <a:pt x="234" y="0"/>
                </a:moveTo>
                <a:cubicBezTo>
                  <a:pt x="224" y="55"/>
                  <a:pt x="210" y="108"/>
                  <a:pt x="193" y="156"/>
                </a:cubicBezTo>
                <a:cubicBezTo>
                  <a:pt x="157" y="262"/>
                  <a:pt x="107" y="353"/>
                  <a:pt x="50" y="429"/>
                </a:cubicBezTo>
                <a:cubicBezTo>
                  <a:pt x="34" y="450"/>
                  <a:pt x="17" y="470"/>
                  <a:pt x="0" y="489"/>
                </a:cubicBezTo>
                <a:cubicBezTo>
                  <a:pt x="36" y="614"/>
                  <a:pt x="36" y="614"/>
                  <a:pt x="36" y="614"/>
                </a:cubicBezTo>
                <a:cubicBezTo>
                  <a:pt x="59" y="583"/>
                  <a:pt x="81" y="551"/>
                  <a:pt x="102" y="517"/>
                </a:cubicBezTo>
                <a:cubicBezTo>
                  <a:pt x="157" y="426"/>
                  <a:pt x="203" y="321"/>
                  <a:pt x="235" y="202"/>
                </a:cubicBezTo>
                <a:cubicBezTo>
                  <a:pt x="247" y="153"/>
                  <a:pt x="258" y="102"/>
                  <a:pt x="266" y="49"/>
                </a:cubicBezTo>
                <a:lnTo>
                  <a:pt x="23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997626" y="5576990"/>
            <a:ext cx="1459125" cy="418107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Rehberlik servisi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 rot="4567670">
            <a:off x="5738358" y="3319103"/>
            <a:ext cx="1382314" cy="238479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Freeform 12"/>
          <p:cNvSpPr>
            <a:spLocks/>
          </p:cNvSpPr>
          <p:nvPr/>
        </p:nvSpPr>
        <p:spPr bwMode="auto">
          <a:xfrm>
            <a:off x="4632292" y="3161970"/>
            <a:ext cx="697508" cy="1203360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 rot="1034185">
            <a:off x="5325136" y="1827146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 rot="18372114">
            <a:off x="2272254" y="3009688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 rot="19386348">
            <a:off x="3848504" y="3903549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 rot="8899099">
            <a:off x="5156977" y="4856724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 rot="14235448">
            <a:off x="2869976" y="4503820"/>
            <a:ext cx="549747" cy="94843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 rot="19765408">
            <a:off x="3280786" y="2116524"/>
            <a:ext cx="974011" cy="168037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4" name="Freeform 12"/>
          <p:cNvSpPr>
            <a:spLocks/>
          </p:cNvSpPr>
          <p:nvPr/>
        </p:nvSpPr>
        <p:spPr bwMode="auto">
          <a:xfrm rot="14235448">
            <a:off x="4183327" y="5147424"/>
            <a:ext cx="237012" cy="40889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 rot="10800000">
            <a:off x="3504784" y="4861660"/>
            <a:ext cx="284349" cy="49056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7" name="Freeform 12"/>
          <p:cNvSpPr>
            <a:spLocks/>
          </p:cNvSpPr>
          <p:nvPr/>
        </p:nvSpPr>
        <p:spPr bwMode="auto">
          <a:xfrm rot="829878">
            <a:off x="4345636" y="3163417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 rot="17678962">
            <a:off x="3814104" y="3610250"/>
            <a:ext cx="253600" cy="437519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0" name="TextBox 39"/>
          <p:cNvSpPr txBox="1"/>
          <p:nvPr/>
        </p:nvSpPr>
        <p:spPr>
          <a:xfrm rot="20828341">
            <a:off x="5818376" y="4269722"/>
            <a:ext cx="13195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b="1" smtClean="0">
                <a:solidFill>
                  <a:schemeClr val="bg1"/>
                </a:solidFill>
                <a:latin typeface="+mj-lt"/>
              </a:rPr>
              <a:t>Vestel Kız </a:t>
            </a:r>
            <a:r>
              <a:rPr lang="tr-TR" sz="1100" b="1" dirty="0" smtClean="0">
                <a:solidFill>
                  <a:schemeClr val="bg1"/>
                </a:solidFill>
                <a:latin typeface="+mj-lt"/>
              </a:rPr>
              <a:t>MTAL</a:t>
            </a:r>
            <a:endParaRPr lang="id-ID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 rot="1784377">
            <a:off x="2300738" y="3808972"/>
            <a:ext cx="1447664" cy="342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Teşekkürler.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 rot="3552194">
            <a:off x="3179495" y="2792258"/>
            <a:ext cx="1200098" cy="489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Sunumumuz </a:t>
            </a:r>
          </a:p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Bitmiştir.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 rot="17333049">
            <a:off x="5133503" y="2710340"/>
            <a:ext cx="161614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err="1" smtClean="0">
                <a:solidFill>
                  <a:schemeClr val="bg1"/>
                </a:solidFill>
                <a:latin typeface="+mj-lt"/>
              </a:rPr>
              <a:t>Sevcan</a:t>
            </a:r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 ELİBOL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Freeform 12"/>
          <p:cNvSpPr>
            <a:spLocks/>
          </p:cNvSpPr>
          <p:nvPr/>
        </p:nvSpPr>
        <p:spPr bwMode="auto">
          <a:xfrm rot="829878">
            <a:off x="4637752" y="2915878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9144000" cy="104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Sunumumuz bitmiştir…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57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40" grpId="0"/>
      <p:bldP spid="43" grpId="0"/>
      <p:bldP spid="45" grpId="0"/>
      <p:bldP spid="46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/>
              <a:t>Rehberlik Nedir?</a:t>
            </a:r>
            <a:endParaRPr lang="id-ID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261067" y="3899472"/>
            <a:ext cx="621864" cy="1197958"/>
          </a:xfrm>
          <a:custGeom>
            <a:avLst/>
            <a:gdLst>
              <a:gd name="T0" fmla="*/ 197 w 394"/>
              <a:gd name="T1" fmla="*/ 0 h 759"/>
              <a:gd name="T2" fmla="*/ 0 w 394"/>
              <a:gd name="T3" fmla="*/ 109 h 759"/>
              <a:gd name="T4" fmla="*/ 83 w 394"/>
              <a:gd name="T5" fmla="*/ 109 h 759"/>
              <a:gd name="T6" fmla="*/ 83 w 394"/>
              <a:gd name="T7" fmla="*/ 759 h 759"/>
              <a:gd name="T8" fmla="*/ 311 w 394"/>
              <a:gd name="T9" fmla="*/ 759 h 759"/>
              <a:gd name="T10" fmla="*/ 311 w 394"/>
              <a:gd name="T11" fmla="*/ 109 h 759"/>
              <a:gd name="T12" fmla="*/ 394 w 394"/>
              <a:gd name="T13" fmla="*/ 109 h 759"/>
              <a:gd name="T14" fmla="*/ 197 w 394"/>
              <a:gd name="T15" fmla="*/ 0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4" h="759">
                <a:moveTo>
                  <a:pt x="197" y="0"/>
                </a:moveTo>
                <a:lnTo>
                  <a:pt x="0" y="109"/>
                </a:lnTo>
                <a:lnTo>
                  <a:pt x="83" y="109"/>
                </a:lnTo>
                <a:lnTo>
                  <a:pt x="83" y="759"/>
                </a:lnTo>
                <a:lnTo>
                  <a:pt x="311" y="759"/>
                </a:lnTo>
                <a:lnTo>
                  <a:pt x="311" y="109"/>
                </a:lnTo>
                <a:lnTo>
                  <a:pt x="394" y="109"/>
                </a:lnTo>
                <a:lnTo>
                  <a:pt x="1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815063" y="3476479"/>
            <a:ext cx="1197958" cy="786011"/>
          </a:xfrm>
          <a:custGeom>
            <a:avLst/>
            <a:gdLst>
              <a:gd name="T0" fmla="*/ 0 w 759"/>
              <a:gd name="T1" fmla="*/ 154 h 498"/>
              <a:gd name="T2" fmla="*/ 43 w 759"/>
              <a:gd name="T3" fmla="*/ 377 h 498"/>
              <a:gd name="T4" fmla="*/ 69 w 759"/>
              <a:gd name="T5" fmla="*/ 297 h 498"/>
              <a:gd name="T6" fmla="*/ 688 w 759"/>
              <a:gd name="T7" fmla="*/ 498 h 498"/>
              <a:gd name="T8" fmla="*/ 759 w 759"/>
              <a:gd name="T9" fmla="*/ 282 h 498"/>
              <a:gd name="T10" fmla="*/ 140 w 759"/>
              <a:gd name="T11" fmla="*/ 81 h 498"/>
              <a:gd name="T12" fmla="*/ 166 w 759"/>
              <a:gd name="T13" fmla="*/ 0 h 498"/>
              <a:gd name="T14" fmla="*/ 0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0" y="154"/>
                </a:moveTo>
                <a:lnTo>
                  <a:pt x="43" y="377"/>
                </a:lnTo>
                <a:lnTo>
                  <a:pt x="69" y="297"/>
                </a:lnTo>
                <a:lnTo>
                  <a:pt x="688" y="498"/>
                </a:lnTo>
                <a:lnTo>
                  <a:pt x="759" y="282"/>
                </a:lnTo>
                <a:lnTo>
                  <a:pt x="140" y="81"/>
                </a:lnTo>
                <a:lnTo>
                  <a:pt x="166" y="0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571999" y="2357437"/>
            <a:ext cx="999087" cy="1119041"/>
          </a:xfrm>
          <a:custGeom>
            <a:avLst/>
            <a:gdLst>
              <a:gd name="T0" fmla="*/ 95 w 633"/>
              <a:gd name="T1" fmla="*/ 681 h 709"/>
              <a:gd name="T2" fmla="*/ 320 w 633"/>
              <a:gd name="T3" fmla="*/ 709 h 709"/>
              <a:gd name="T4" fmla="*/ 251 w 633"/>
              <a:gd name="T5" fmla="*/ 659 h 709"/>
              <a:gd name="T6" fmla="*/ 633 w 633"/>
              <a:gd name="T7" fmla="*/ 133 h 709"/>
              <a:gd name="T8" fmla="*/ 451 w 633"/>
              <a:gd name="T9" fmla="*/ 0 h 709"/>
              <a:gd name="T10" fmla="*/ 69 w 633"/>
              <a:gd name="T11" fmla="*/ 527 h 709"/>
              <a:gd name="T12" fmla="*/ 0 w 633"/>
              <a:gd name="T13" fmla="*/ 477 h 709"/>
              <a:gd name="T14" fmla="*/ 95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95" y="681"/>
                </a:moveTo>
                <a:lnTo>
                  <a:pt x="320" y="709"/>
                </a:lnTo>
                <a:lnTo>
                  <a:pt x="251" y="659"/>
                </a:lnTo>
                <a:lnTo>
                  <a:pt x="633" y="133"/>
                </a:lnTo>
                <a:lnTo>
                  <a:pt x="451" y="0"/>
                </a:lnTo>
                <a:lnTo>
                  <a:pt x="69" y="527"/>
                </a:lnTo>
                <a:lnTo>
                  <a:pt x="0" y="477"/>
                </a:lnTo>
                <a:lnTo>
                  <a:pt x="95" y="6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572912" y="2357437"/>
            <a:ext cx="999087" cy="1119041"/>
          </a:xfrm>
          <a:custGeom>
            <a:avLst/>
            <a:gdLst>
              <a:gd name="T0" fmla="*/ 538 w 633"/>
              <a:gd name="T1" fmla="*/ 681 h 709"/>
              <a:gd name="T2" fmla="*/ 633 w 633"/>
              <a:gd name="T3" fmla="*/ 477 h 709"/>
              <a:gd name="T4" fmla="*/ 564 w 633"/>
              <a:gd name="T5" fmla="*/ 527 h 709"/>
              <a:gd name="T6" fmla="*/ 183 w 633"/>
              <a:gd name="T7" fmla="*/ 0 h 709"/>
              <a:gd name="T8" fmla="*/ 0 w 633"/>
              <a:gd name="T9" fmla="*/ 133 h 709"/>
              <a:gd name="T10" fmla="*/ 382 w 633"/>
              <a:gd name="T11" fmla="*/ 659 h 709"/>
              <a:gd name="T12" fmla="*/ 313 w 633"/>
              <a:gd name="T13" fmla="*/ 709 h 709"/>
              <a:gd name="T14" fmla="*/ 538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538" y="681"/>
                </a:moveTo>
                <a:lnTo>
                  <a:pt x="633" y="477"/>
                </a:lnTo>
                <a:lnTo>
                  <a:pt x="564" y="527"/>
                </a:lnTo>
                <a:lnTo>
                  <a:pt x="183" y="0"/>
                </a:lnTo>
                <a:lnTo>
                  <a:pt x="0" y="133"/>
                </a:lnTo>
                <a:lnTo>
                  <a:pt x="382" y="659"/>
                </a:lnTo>
                <a:lnTo>
                  <a:pt x="313" y="709"/>
                </a:lnTo>
                <a:lnTo>
                  <a:pt x="538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30979" y="3476479"/>
            <a:ext cx="1197958" cy="786011"/>
          </a:xfrm>
          <a:custGeom>
            <a:avLst/>
            <a:gdLst>
              <a:gd name="T0" fmla="*/ 759 w 759"/>
              <a:gd name="T1" fmla="*/ 154 h 498"/>
              <a:gd name="T2" fmla="*/ 593 w 759"/>
              <a:gd name="T3" fmla="*/ 0 h 498"/>
              <a:gd name="T4" fmla="*/ 619 w 759"/>
              <a:gd name="T5" fmla="*/ 81 h 498"/>
              <a:gd name="T6" fmla="*/ 0 w 759"/>
              <a:gd name="T7" fmla="*/ 282 h 498"/>
              <a:gd name="T8" fmla="*/ 71 w 759"/>
              <a:gd name="T9" fmla="*/ 498 h 498"/>
              <a:gd name="T10" fmla="*/ 690 w 759"/>
              <a:gd name="T11" fmla="*/ 297 h 498"/>
              <a:gd name="T12" fmla="*/ 716 w 759"/>
              <a:gd name="T13" fmla="*/ 377 h 498"/>
              <a:gd name="T14" fmla="*/ 759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759" y="154"/>
                </a:moveTo>
                <a:lnTo>
                  <a:pt x="593" y="0"/>
                </a:lnTo>
                <a:lnTo>
                  <a:pt x="619" y="81"/>
                </a:lnTo>
                <a:lnTo>
                  <a:pt x="0" y="282"/>
                </a:lnTo>
                <a:lnTo>
                  <a:pt x="71" y="498"/>
                </a:lnTo>
                <a:lnTo>
                  <a:pt x="690" y="297"/>
                </a:lnTo>
                <a:lnTo>
                  <a:pt x="716" y="377"/>
                </a:lnTo>
                <a:lnTo>
                  <a:pt x="759" y="1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4157274" y="3435415"/>
            <a:ext cx="808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50" b="1" dirty="0" smtClean="0">
                <a:latin typeface="+mj-lt"/>
              </a:rPr>
              <a:t>Rehberlik</a:t>
            </a:r>
          </a:p>
          <a:p>
            <a:pPr algn="ctr"/>
            <a:r>
              <a:rPr lang="tr-TR" sz="1050" b="1" dirty="0" smtClean="0">
                <a:latin typeface="+mj-lt"/>
              </a:rPr>
              <a:t>Servisi</a:t>
            </a:r>
            <a:endParaRPr lang="id-ID" sz="105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8693" y="2120284"/>
            <a:ext cx="226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Bireyin kendini anlaması</a:t>
            </a:r>
            <a:endParaRPr lang="id-ID" sz="16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26953" y="3803587"/>
            <a:ext cx="2064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Problemlerini çözmesi</a:t>
            </a:r>
            <a:endParaRPr lang="id-ID" sz="16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9734" y="5048460"/>
            <a:ext cx="2262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 Gerçekçi kararlar alması</a:t>
            </a:r>
            <a:endParaRPr lang="id-ID" sz="16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568" y="3787056"/>
            <a:ext cx="250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dirty="0" smtClean="0"/>
              <a:t>Kapasitesini kendine en uygun düzeyde geliştirmesi</a:t>
            </a:r>
            <a:endParaRPr lang="id-ID" sz="16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939" y="2120284"/>
            <a:ext cx="264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600" b="1" dirty="0" smtClean="0"/>
              <a:t> Çevresine dengeli ve sağlıklı </a:t>
            </a:r>
          </a:p>
          <a:p>
            <a:pPr algn="r"/>
            <a:r>
              <a:rPr lang="tr-TR" sz="1600" b="1" dirty="0" smtClean="0"/>
              <a:t>bir uyum sağlayabilmesi için</a:t>
            </a:r>
            <a:endParaRPr lang="id-ID" sz="1600" b="1" dirty="0">
              <a:latin typeface="+mj-lt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3403419" y="2120283"/>
            <a:ext cx="726646" cy="726646"/>
            <a:chOff x="4537892" y="1684044"/>
            <a:chExt cx="968861" cy="968861"/>
          </a:xfrm>
        </p:grpSpPr>
        <p:sp>
          <p:nvSpPr>
            <p:cNvPr id="14" name="Oval 13"/>
            <p:cNvSpPr/>
            <p:nvPr/>
          </p:nvSpPr>
          <p:spPr>
            <a:xfrm>
              <a:off x="4537892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4790973" y="19439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1"/>
                  </a:solidFill>
                </a:rPr>
                <a:t>Ç</a:t>
              </a:r>
              <a:endParaRPr lang="ru-RU" sz="405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>
            <a:off x="5058176" y="2120283"/>
            <a:ext cx="726646" cy="726646"/>
            <a:chOff x="6744234" y="1684044"/>
            <a:chExt cx="968861" cy="968861"/>
          </a:xfrm>
        </p:grpSpPr>
        <p:sp>
          <p:nvSpPr>
            <p:cNvPr id="15" name="Oval 14"/>
            <p:cNvSpPr/>
            <p:nvPr/>
          </p:nvSpPr>
          <p:spPr>
            <a:xfrm>
              <a:off x="6744234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6999348" y="195258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2"/>
                  </a:solidFill>
                </a:rPr>
                <a:t>B</a:t>
              </a:r>
              <a:endParaRPr lang="ru-RU" sz="405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5694490" y="3796311"/>
            <a:ext cx="726646" cy="726646"/>
            <a:chOff x="7592653" y="3918748"/>
            <a:chExt cx="968861" cy="968861"/>
          </a:xfrm>
        </p:grpSpPr>
        <p:sp>
          <p:nvSpPr>
            <p:cNvPr id="17" name="Oval 16"/>
            <p:cNvSpPr/>
            <p:nvPr/>
          </p:nvSpPr>
          <p:spPr>
            <a:xfrm>
              <a:off x="7592653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7871658" y="417369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3"/>
                  </a:solidFill>
                  <a:latin typeface="RaphaelIcons" pitchFamily="2" charset="0"/>
                </a:rPr>
                <a:t>P</a:t>
              </a:r>
              <a:endParaRPr lang="ru-RU" sz="405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4198066" y="4805748"/>
            <a:ext cx="726646" cy="726646"/>
            <a:chOff x="5597421" y="5264664"/>
            <a:chExt cx="968861" cy="968861"/>
          </a:xfrm>
        </p:grpSpPr>
        <p:sp>
          <p:nvSpPr>
            <p:cNvPr id="18" name="Oval 17"/>
            <p:cNvSpPr/>
            <p:nvPr/>
          </p:nvSpPr>
          <p:spPr>
            <a:xfrm>
              <a:off x="5597421" y="526466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842950" y="54945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3600" dirty="0" smtClean="0">
                  <a:solidFill>
                    <a:schemeClr val="accent4"/>
                  </a:solidFill>
                </a:rPr>
                <a:t>G</a:t>
              </a:r>
              <a:endParaRPr lang="ru-RU" sz="36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2792735" y="3796311"/>
            <a:ext cx="726646" cy="726646"/>
            <a:chOff x="3723646" y="3918748"/>
            <a:chExt cx="968861" cy="968861"/>
          </a:xfrm>
        </p:grpSpPr>
        <p:sp>
          <p:nvSpPr>
            <p:cNvPr id="16" name="Oval 15"/>
            <p:cNvSpPr/>
            <p:nvPr/>
          </p:nvSpPr>
          <p:spPr>
            <a:xfrm>
              <a:off x="3723646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3964551" y="41287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5"/>
                  </a:solidFill>
                  <a:latin typeface="Modern Pictograms" pitchFamily="50" charset="0"/>
                </a:rPr>
                <a:t>K</a:t>
              </a:r>
              <a:endParaRPr lang="ru-RU" sz="405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9" name="28 Metin kutusu"/>
          <p:cNvSpPr txBox="1"/>
          <p:nvPr/>
        </p:nvSpPr>
        <p:spPr>
          <a:xfrm>
            <a:off x="1515980" y="5991994"/>
            <a:ext cx="6906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Uzman kişilerce bireye verilen psikolojik yardımlardır.</a:t>
            </a:r>
            <a:endParaRPr lang="tr-TR" sz="2000" b="1" dirty="0"/>
          </a:p>
        </p:txBody>
      </p:sp>
      <p:sp>
        <p:nvSpPr>
          <p:cNvPr id="31" name="3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www.rehberlikservisim.com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8212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9" grpId="0"/>
      <p:bldP spid="24" grpId="0"/>
      <p:bldP spid="26" grpId="0"/>
      <p:bldP spid="28" grpId="0"/>
      <p:bldP spid="30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7362623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70062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17835" y="2698757"/>
            <a:ext cx="0" cy="577683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41 Resim Yer Tutucusu" descr="okul-rehberlik-servisi-hizmetle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3120" r="13120"/>
          <a:stretch>
            <a:fillRect/>
          </a:stretch>
        </p:blipFill>
        <p:spPr>
          <a:xfrm>
            <a:off x="4049840" y="1490305"/>
            <a:ext cx="1080000" cy="1080000"/>
          </a:xfrm>
        </p:spPr>
      </p:pic>
      <p:pic>
        <p:nvPicPr>
          <p:cNvPr id="44" name="43 Resim Yer Tutucusu" descr="04e3b986b1.pn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8333" r="8333"/>
          <a:stretch>
            <a:fillRect/>
          </a:stretch>
        </p:blipFill>
        <p:spPr>
          <a:xfrm>
            <a:off x="4049840" y="3237920"/>
            <a:ext cx="1080000" cy="1080000"/>
          </a:xfrm>
        </p:spPr>
      </p:pic>
      <p:pic>
        <p:nvPicPr>
          <p:cNvPr id="45" name="44 Resim Yer Tutucusu" descr="Akt_deti.gif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t="1417" b="1417"/>
          <a:stretch>
            <a:fillRect/>
          </a:stretch>
        </p:blipFill>
        <p:spPr>
          <a:xfrm>
            <a:off x="6793040" y="3237919"/>
            <a:ext cx="1080000" cy="1080000"/>
          </a:xfrm>
        </p:spPr>
      </p:pic>
      <p:pic>
        <p:nvPicPr>
          <p:cNvPr id="43" name="42 Resim Yer Tutucusu" descr="exam-2-500x439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tretch>
            <a:fillRect/>
          </a:stretch>
        </p:blipFill>
        <p:spPr>
          <a:xfrm>
            <a:off x="1230753" y="3237919"/>
            <a:ext cx="1022222" cy="1080000"/>
          </a:xfrm>
        </p:spPr>
      </p:pic>
      <p:grpSp>
        <p:nvGrpSpPr>
          <p:cNvPr id="7" name="Group 7"/>
          <p:cNvGrpSpPr/>
          <p:nvPr/>
        </p:nvGrpSpPr>
        <p:grpSpPr>
          <a:xfrm>
            <a:off x="3965574" y="2427209"/>
            <a:ext cx="1301750" cy="415498"/>
            <a:chOff x="5287431" y="2561131"/>
            <a:chExt cx="1735667" cy="553997"/>
          </a:xfrm>
        </p:grpSpPr>
        <p:grpSp>
          <p:nvGrpSpPr>
            <p:cNvPr id="8" name="Group 6"/>
            <p:cNvGrpSpPr/>
            <p:nvPr/>
          </p:nvGrpSpPr>
          <p:grpSpPr>
            <a:xfrm>
              <a:off x="5287431" y="2633497"/>
              <a:ext cx="1735667" cy="477456"/>
              <a:chOff x="5338232" y="2904067"/>
              <a:chExt cx="1735667" cy="530311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5338232" y="2943312"/>
                <a:ext cx="1735667" cy="49106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5338232" y="2904067"/>
                <a:ext cx="1735667" cy="49106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  <p:sp>
          <p:nvSpPr>
            <p:cNvPr id="4" name="TextBox 23"/>
            <p:cNvSpPr txBox="1"/>
            <p:nvPr/>
          </p:nvSpPr>
          <p:spPr>
            <a:xfrm>
              <a:off x="5287431" y="2561131"/>
              <a:ext cx="173566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 Hizmetleri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65574" y="4220696"/>
            <a:ext cx="1301750" cy="595838"/>
            <a:chOff x="5287431" y="4623906"/>
            <a:chExt cx="1735667" cy="553998"/>
          </a:xfrm>
        </p:grpSpPr>
        <p:sp>
          <p:nvSpPr>
            <p:cNvPr id="13" name="Rounded Rectangle 12"/>
            <p:cNvSpPr/>
            <p:nvPr/>
          </p:nvSpPr>
          <p:spPr>
            <a:xfrm>
              <a:off x="5287431" y="4679179"/>
              <a:ext cx="1735667" cy="44212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287431" y="4643845"/>
              <a:ext cx="1735667" cy="44212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5" name="TextBox 23"/>
            <p:cNvSpPr txBox="1"/>
            <p:nvPr/>
          </p:nvSpPr>
          <p:spPr>
            <a:xfrm>
              <a:off x="5287431" y="4623906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Mesleki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27824" y="4252596"/>
            <a:ext cx="1301750" cy="574574"/>
            <a:chOff x="8970431" y="4643248"/>
            <a:chExt cx="1735667" cy="553998"/>
          </a:xfrm>
        </p:grpSpPr>
        <p:sp>
          <p:nvSpPr>
            <p:cNvPr id="21" name="Rounded Rectangle 20"/>
            <p:cNvSpPr/>
            <p:nvPr/>
          </p:nvSpPr>
          <p:spPr>
            <a:xfrm>
              <a:off x="8970431" y="4679179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70431" y="4643845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970431" y="4643248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Kişisel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1106880" y="4231330"/>
            <a:ext cx="1301750" cy="563941"/>
            <a:chOff x="1475839" y="4628983"/>
            <a:chExt cx="1735667" cy="574516"/>
          </a:xfrm>
        </p:grpSpPr>
        <p:sp>
          <p:nvSpPr>
            <p:cNvPr id="25" name="Rounded Rectangle 24"/>
            <p:cNvSpPr/>
            <p:nvPr/>
          </p:nvSpPr>
          <p:spPr>
            <a:xfrm>
              <a:off x="1475839" y="4679179"/>
              <a:ext cx="1735667" cy="44212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475839" y="4643845"/>
              <a:ext cx="1735667" cy="44212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1475839" y="4628983"/>
              <a:ext cx="1735667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Eğitsel</a:t>
              </a:r>
            </a:p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 Rehberlik</a:t>
              </a:r>
              <a:endParaRPr lang="id-ID" sz="11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1769466" y="2974898"/>
            <a:ext cx="5582844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Amacına Göre Rehberlik Çeşitleri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34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6" name="Group 43"/>
            <p:cNvGrpSpPr/>
            <p:nvPr/>
          </p:nvGrpSpPr>
          <p:grpSpPr>
            <a:xfrm>
              <a:off x="4831882" y="1622425"/>
              <a:ext cx="2465855" cy="730250"/>
              <a:chOff x="4831882" y="1622425"/>
              <a:chExt cx="2465855" cy="730250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26789" y="1679825"/>
                <a:ext cx="1844882" cy="61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 smtClean="0"/>
                  <a:t>Verimli Ders Çalışma Teknikleri</a:t>
                </a:r>
              </a:p>
            </p:txBody>
          </p:sp>
        </p:grpSp>
      </p:grpSp>
      <p:grpSp>
        <p:nvGrpSpPr>
          <p:cNvPr id="20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Ders Çalışma Programı</a:t>
              </a:r>
            </a:p>
          </p:txBody>
        </p:sp>
      </p:grpSp>
      <p:grpSp>
        <p:nvGrpSpPr>
          <p:cNvPr id="24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9662" y="3045174"/>
              <a:ext cx="184488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Başarı Durumu</a:t>
              </a:r>
            </a:p>
          </p:txBody>
        </p:sp>
      </p:grpSp>
      <p:grpSp>
        <p:nvGrpSpPr>
          <p:cNvPr id="28" name="Group 55"/>
          <p:cNvGrpSpPr/>
          <p:nvPr/>
        </p:nvGrpSpPr>
        <p:grpSpPr>
          <a:xfrm>
            <a:off x="5479666" y="3934039"/>
            <a:ext cx="1939119" cy="688370"/>
            <a:chOff x="7306221" y="4144920"/>
            <a:chExt cx="2585492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3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Sınav</a:t>
              </a:r>
            </a:p>
            <a:p>
              <a:pPr algn="ctr"/>
              <a:r>
                <a:rPr lang="tr-TR" sz="1600" b="1" dirty="0" smtClean="0"/>
                <a:t> Kaygısı</a:t>
              </a:r>
              <a:endParaRPr lang="en-US" sz="1600" b="1" dirty="0"/>
            </a:p>
          </p:txBody>
        </p:sp>
      </p:grpSp>
      <p:grpSp>
        <p:nvGrpSpPr>
          <p:cNvPr id="32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272510"/>
              <a:ext cx="1844882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Öğrenme Sorunları</a:t>
              </a:r>
            </a:p>
          </p:txBody>
        </p:sp>
      </p:grpSp>
      <p:grpSp>
        <p:nvGrpSpPr>
          <p:cNvPr id="43" name="Group 58"/>
          <p:cNvGrpSpPr/>
          <p:nvPr/>
        </p:nvGrpSpPr>
        <p:grpSpPr>
          <a:xfrm>
            <a:off x="3631980" y="5016104"/>
            <a:ext cx="1841323" cy="587963"/>
            <a:chOff x="4842640" y="5545138"/>
            <a:chExt cx="2455097" cy="783951"/>
          </a:xfrm>
        </p:grpSpPr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4847122" y="5598839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4848225" y="5545138"/>
              <a:ext cx="2449512" cy="728662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2640" y="5645898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5017" y="5666123"/>
              <a:ext cx="184488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Motivasyon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Eğitsel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5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2" name="Group 43"/>
            <p:cNvGrpSpPr/>
            <p:nvPr/>
          </p:nvGrpSpPr>
          <p:grpSpPr>
            <a:xfrm>
              <a:off x="4831882" y="1622425"/>
              <a:ext cx="2465855" cy="780389"/>
              <a:chOff x="4831882" y="1622425"/>
              <a:chExt cx="2465855" cy="780389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84259" y="1623114"/>
                <a:ext cx="1844882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dirty="0" smtClean="0"/>
                  <a:t>Liseye Giriş Sınavı</a:t>
                </a:r>
              </a:p>
            </p:txBody>
          </p:sp>
        </p:grpSp>
      </p:grpSp>
      <p:grpSp>
        <p:nvGrpSpPr>
          <p:cNvPr id="16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Bursluluk </a:t>
              </a:r>
            </a:p>
            <a:p>
              <a:pPr algn="ctr"/>
              <a:r>
                <a:rPr lang="tr-TR" sz="1600" b="1" dirty="0" smtClean="0"/>
                <a:t>Sınavı</a:t>
              </a:r>
            </a:p>
          </p:txBody>
        </p:sp>
      </p:grpSp>
      <p:grpSp>
        <p:nvGrpSpPr>
          <p:cNvPr id="20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62951" y="2903400"/>
              <a:ext cx="1957137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Bireyin Kendini</a:t>
              </a:r>
            </a:p>
            <a:p>
              <a:pPr algn="ctr"/>
              <a:r>
                <a:rPr lang="tr-TR" sz="1600" b="1" dirty="0" smtClean="0"/>
                <a:t>Tanıması</a:t>
              </a:r>
            </a:p>
          </p:txBody>
        </p:sp>
      </p:grpSp>
      <p:grpSp>
        <p:nvGrpSpPr>
          <p:cNvPr id="24" name="Group 55"/>
          <p:cNvGrpSpPr/>
          <p:nvPr/>
        </p:nvGrpSpPr>
        <p:grpSpPr>
          <a:xfrm>
            <a:off x="5479667" y="3955305"/>
            <a:ext cx="1939118" cy="688370"/>
            <a:chOff x="7306221" y="4144920"/>
            <a:chExt cx="2585490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1" y="4199048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Üniversite Sınavı</a:t>
              </a:r>
              <a:endParaRPr lang="en-US" sz="1600" b="1" dirty="0"/>
            </a:p>
          </p:txBody>
        </p:sp>
      </p:grpSp>
      <p:grpSp>
        <p:nvGrpSpPr>
          <p:cNvPr id="28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357574"/>
              <a:ext cx="184488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Meslek Seçimi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Mesleki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5" name="54 Grup"/>
          <p:cNvGrpSpPr/>
          <p:nvPr/>
        </p:nvGrpSpPr>
        <p:grpSpPr>
          <a:xfrm>
            <a:off x="3631980" y="5016104"/>
            <a:ext cx="1841323" cy="587963"/>
            <a:chOff x="3631980" y="5016104"/>
            <a:chExt cx="1841323" cy="587963"/>
          </a:xfrm>
        </p:grpSpPr>
        <p:grpSp>
          <p:nvGrpSpPr>
            <p:cNvPr id="32" name="Group 58"/>
            <p:cNvGrpSpPr/>
            <p:nvPr/>
          </p:nvGrpSpPr>
          <p:grpSpPr>
            <a:xfrm>
              <a:off x="3631980" y="5016104"/>
              <a:ext cx="1841323" cy="587963"/>
              <a:chOff x="4842640" y="5545138"/>
              <a:chExt cx="2455097" cy="783951"/>
            </a:xfrm>
          </p:grpSpPr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4847122" y="5598839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Freeform 40"/>
              <p:cNvSpPr>
                <a:spLocks/>
              </p:cNvSpPr>
              <p:nvPr/>
            </p:nvSpPr>
            <p:spPr bwMode="auto">
              <a:xfrm>
                <a:off x="4848225" y="5545138"/>
                <a:ext cx="2449512" cy="728662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842640" y="5645898"/>
                <a:ext cx="64919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06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395017" y="5666123"/>
                <a:ext cx="184488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1600" b="1" dirty="0" smtClean="0"/>
              </a:p>
            </p:txBody>
          </p:sp>
        </p:grpSp>
        <p:sp>
          <p:nvSpPr>
            <p:cNvPr id="50" name="49 Dikdörtgen"/>
            <p:cNvSpPr/>
            <p:nvPr/>
          </p:nvSpPr>
          <p:spPr>
            <a:xfrm>
              <a:off x="4054223" y="5115664"/>
              <a:ext cx="129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 smtClean="0"/>
                <a:t>Alan Seçimi</a:t>
              </a:r>
            </a:p>
          </p:txBody>
        </p:sp>
      </p:grpSp>
      <p:sp>
        <p:nvSpPr>
          <p:cNvPr id="56" name="55 Metin kutusu"/>
          <p:cNvSpPr txBox="1"/>
          <p:nvPr/>
        </p:nvSpPr>
        <p:spPr>
          <a:xfrm>
            <a:off x="3094074" y="6443334"/>
            <a:ext cx="412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>
                    <a:lumMod val="50000"/>
                  </a:schemeClr>
                </a:solidFill>
              </a:rPr>
              <a:t>www.rehberlikservisim.com</a:t>
            </a:r>
            <a:endParaRPr lang="tr-T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0" y="3477816"/>
            <a:ext cx="7017544" cy="579835"/>
          </a:xfrm>
          <a:custGeom>
            <a:avLst/>
            <a:gdLst>
              <a:gd name="T0" fmla="*/ 6236 w 6236"/>
              <a:gd name="T1" fmla="*/ 242 h 487"/>
              <a:gd name="T2" fmla="*/ 5978 w 6236"/>
              <a:gd name="T3" fmla="*/ 0 h 487"/>
              <a:gd name="T4" fmla="*/ 5978 w 6236"/>
              <a:gd name="T5" fmla="*/ 147 h 487"/>
              <a:gd name="T6" fmla="*/ 26 w 6236"/>
              <a:gd name="T7" fmla="*/ 147 h 487"/>
              <a:gd name="T8" fmla="*/ 0 w 6236"/>
              <a:gd name="T9" fmla="*/ 340 h 487"/>
              <a:gd name="T10" fmla="*/ 5978 w 6236"/>
              <a:gd name="T11" fmla="*/ 340 h 487"/>
              <a:gd name="T12" fmla="*/ 5978 w 6236"/>
              <a:gd name="T13" fmla="*/ 487 h 487"/>
              <a:gd name="T14" fmla="*/ 6236 w 6236"/>
              <a:gd name="T15" fmla="*/ 24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36" h="487">
                <a:moveTo>
                  <a:pt x="6236" y="242"/>
                </a:moveTo>
                <a:lnTo>
                  <a:pt x="5978" y="0"/>
                </a:lnTo>
                <a:lnTo>
                  <a:pt x="5978" y="147"/>
                </a:lnTo>
                <a:lnTo>
                  <a:pt x="26" y="147"/>
                </a:lnTo>
                <a:lnTo>
                  <a:pt x="0" y="340"/>
                </a:lnTo>
                <a:lnTo>
                  <a:pt x="5978" y="340"/>
                </a:lnTo>
                <a:lnTo>
                  <a:pt x="5978" y="487"/>
                </a:lnTo>
                <a:lnTo>
                  <a:pt x="6236" y="2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789635"/>
            <a:ext cx="6161485" cy="1098947"/>
          </a:xfrm>
          <a:custGeom>
            <a:avLst/>
            <a:gdLst>
              <a:gd name="T0" fmla="*/ 2200 w 2309"/>
              <a:gd name="T1" fmla="*/ 0 h 389"/>
              <a:gd name="T2" fmla="*/ 2092 w 2309"/>
              <a:gd name="T3" fmla="*/ 109 h 389"/>
              <a:gd name="T4" fmla="*/ 2157 w 2309"/>
              <a:gd name="T5" fmla="*/ 109 h 389"/>
              <a:gd name="T6" fmla="*/ 2157 w 2309"/>
              <a:gd name="T7" fmla="*/ 248 h 389"/>
              <a:gd name="T8" fmla="*/ 2139 w 2309"/>
              <a:gd name="T9" fmla="*/ 291 h 389"/>
              <a:gd name="T10" fmla="*/ 2097 w 2309"/>
              <a:gd name="T11" fmla="*/ 308 h 389"/>
              <a:gd name="T12" fmla="*/ 0 w 2309"/>
              <a:gd name="T13" fmla="*/ 308 h 389"/>
              <a:gd name="T14" fmla="*/ 0 w 2309"/>
              <a:gd name="T15" fmla="*/ 389 h 389"/>
              <a:gd name="T16" fmla="*/ 2097 w 2309"/>
              <a:gd name="T17" fmla="*/ 389 h 389"/>
              <a:gd name="T18" fmla="*/ 2196 w 2309"/>
              <a:gd name="T19" fmla="*/ 348 h 389"/>
              <a:gd name="T20" fmla="*/ 2238 w 2309"/>
              <a:gd name="T21" fmla="*/ 248 h 389"/>
              <a:gd name="T22" fmla="*/ 2238 w 2309"/>
              <a:gd name="T23" fmla="*/ 109 h 389"/>
              <a:gd name="T24" fmla="*/ 2309 w 2309"/>
              <a:gd name="T25" fmla="*/ 109 h 389"/>
              <a:gd name="T26" fmla="*/ 2200 w 2309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09" h="389">
                <a:moveTo>
                  <a:pt x="2200" y="0"/>
                </a:moveTo>
                <a:cubicBezTo>
                  <a:pt x="2092" y="109"/>
                  <a:pt x="2092" y="109"/>
                  <a:pt x="2092" y="109"/>
                </a:cubicBezTo>
                <a:cubicBezTo>
                  <a:pt x="2157" y="109"/>
                  <a:pt x="2157" y="109"/>
                  <a:pt x="2157" y="109"/>
                </a:cubicBezTo>
                <a:cubicBezTo>
                  <a:pt x="2157" y="248"/>
                  <a:pt x="2157" y="248"/>
                  <a:pt x="2157" y="248"/>
                </a:cubicBezTo>
                <a:cubicBezTo>
                  <a:pt x="2157" y="264"/>
                  <a:pt x="2150" y="279"/>
                  <a:pt x="2139" y="291"/>
                </a:cubicBezTo>
                <a:cubicBezTo>
                  <a:pt x="2128" y="301"/>
                  <a:pt x="2113" y="308"/>
                  <a:pt x="2097" y="308"/>
                </a:cubicBezTo>
                <a:cubicBezTo>
                  <a:pt x="1138" y="308"/>
                  <a:pt x="117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1411" y="389"/>
                  <a:pt x="2097" y="389"/>
                  <a:pt x="2097" y="389"/>
                </a:cubicBezTo>
                <a:cubicBezTo>
                  <a:pt x="2135" y="389"/>
                  <a:pt x="2170" y="372"/>
                  <a:pt x="2196" y="348"/>
                </a:cubicBezTo>
                <a:cubicBezTo>
                  <a:pt x="2221" y="321"/>
                  <a:pt x="2238" y="286"/>
                  <a:pt x="2238" y="248"/>
                </a:cubicBezTo>
                <a:cubicBezTo>
                  <a:pt x="2238" y="109"/>
                  <a:pt x="2238" y="109"/>
                  <a:pt x="2238" y="109"/>
                </a:cubicBezTo>
                <a:cubicBezTo>
                  <a:pt x="2309" y="109"/>
                  <a:pt x="2309" y="109"/>
                  <a:pt x="2309" y="109"/>
                </a:cubicBezTo>
                <a:lnTo>
                  <a:pt x="2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0" y="3652839"/>
            <a:ext cx="5759054" cy="1098947"/>
          </a:xfrm>
          <a:custGeom>
            <a:avLst/>
            <a:gdLst>
              <a:gd name="T0" fmla="*/ 2103 w 2174"/>
              <a:gd name="T1" fmla="*/ 281 h 389"/>
              <a:gd name="T2" fmla="*/ 2103 w 2174"/>
              <a:gd name="T3" fmla="*/ 142 h 389"/>
              <a:gd name="T4" fmla="*/ 2062 w 2174"/>
              <a:gd name="T5" fmla="*/ 42 h 389"/>
              <a:gd name="T6" fmla="*/ 1963 w 2174"/>
              <a:gd name="T7" fmla="*/ 0 h 389"/>
              <a:gd name="T8" fmla="*/ 3 w 2174"/>
              <a:gd name="T9" fmla="*/ 0 h 389"/>
              <a:gd name="T10" fmla="*/ 0 w 2174"/>
              <a:gd name="T11" fmla="*/ 81 h 389"/>
              <a:gd name="T12" fmla="*/ 1963 w 2174"/>
              <a:gd name="T13" fmla="*/ 81 h 389"/>
              <a:gd name="T14" fmla="*/ 2005 w 2174"/>
              <a:gd name="T15" fmla="*/ 99 h 389"/>
              <a:gd name="T16" fmla="*/ 2023 w 2174"/>
              <a:gd name="T17" fmla="*/ 142 h 389"/>
              <a:gd name="T18" fmla="*/ 2023 w 2174"/>
              <a:gd name="T19" fmla="*/ 281 h 389"/>
              <a:gd name="T20" fmla="*/ 1958 w 2174"/>
              <a:gd name="T21" fmla="*/ 281 h 389"/>
              <a:gd name="T22" fmla="*/ 2066 w 2174"/>
              <a:gd name="T23" fmla="*/ 389 h 389"/>
              <a:gd name="T24" fmla="*/ 2174 w 2174"/>
              <a:gd name="T25" fmla="*/ 281 h 389"/>
              <a:gd name="T26" fmla="*/ 2103 w 2174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74" h="389">
                <a:moveTo>
                  <a:pt x="2103" y="281"/>
                </a:moveTo>
                <a:cubicBezTo>
                  <a:pt x="2103" y="281"/>
                  <a:pt x="2103" y="281"/>
                  <a:pt x="2103" y="142"/>
                </a:cubicBezTo>
                <a:cubicBezTo>
                  <a:pt x="2103" y="102"/>
                  <a:pt x="2087" y="67"/>
                  <a:pt x="2062" y="42"/>
                </a:cubicBezTo>
                <a:cubicBezTo>
                  <a:pt x="2036" y="16"/>
                  <a:pt x="2001" y="0"/>
                  <a:pt x="1963" y="0"/>
                </a:cubicBezTo>
                <a:cubicBezTo>
                  <a:pt x="1963" y="0"/>
                  <a:pt x="1272" y="0"/>
                  <a:pt x="3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111" y="81"/>
                  <a:pt x="1112" y="81"/>
                  <a:pt x="1963" y="81"/>
                </a:cubicBezTo>
                <a:cubicBezTo>
                  <a:pt x="1979" y="81"/>
                  <a:pt x="1993" y="87"/>
                  <a:pt x="2005" y="99"/>
                </a:cubicBezTo>
                <a:cubicBezTo>
                  <a:pt x="2016" y="110"/>
                  <a:pt x="2023" y="125"/>
                  <a:pt x="2023" y="142"/>
                </a:cubicBezTo>
                <a:cubicBezTo>
                  <a:pt x="2023" y="142"/>
                  <a:pt x="2023" y="142"/>
                  <a:pt x="2023" y="281"/>
                </a:cubicBezTo>
                <a:cubicBezTo>
                  <a:pt x="2023" y="281"/>
                  <a:pt x="2023" y="281"/>
                  <a:pt x="1958" y="281"/>
                </a:cubicBezTo>
                <a:cubicBezTo>
                  <a:pt x="1958" y="281"/>
                  <a:pt x="1958" y="281"/>
                  <a:pt x="2066" y="389"/>
                </a:cubicBezTo>
                <a:cubicBezTo>
                  <a:pt x="2174" y="281"/>
                  <a:pt x="2174" y="281"/>
                  <a:pt x="2174" y="281"/>
                </a:cubicBezTo>
                <a:cubicBezTo>
                  <a:pt x="2174" y="281"/>
                  <a:pt x="2174" y="281"/>
                  <a:pt x="2103" y="2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0" y="2789635"/>
            <a:ext cx="4373166" cy="1098947"/>
          </a:xfrm>
          <a:custGeom>
            <a:avLst/>
            <a:gdLst>
              <a:gd name="T0" fmla="*/ 1576 w 1684"/>
              <a:gd name="T1" fmla="*/ 0 h 389"/>
              <a:gd name="T2" fmla="*/ 1468 w 1684"/>
              <a:gd name="T3" fmla="*/ 109 h 389"/>
              <a:gd name="T4" fmla="*/ 1533 w 1684"/>
              <a:gd name="T5" fmla="*/ 109 h 389"/>
              <a:gd name="T6" fmla="*/ 1533 w 1684"/>
              <a:gd name="T7" fmla="*/ 248 h 389"/>
              <a:gd name="T8" fmla="*/ 1515 w 1684"/>
              <a:gd name="T9" fmla="*/ 291 h 389"/>
              <a:gd name="T10" fmla="*/ 1473 w 1684"/>
              <a:gd name="T11" fmla="*/ 308 h 389"/>
              <a:gd name="T12" fmla="*/ 5 w 1684"/>
              <a:gd name="T13" fmla="*/ 308 h 389"/>
              <a:gd name="T14" fmla="*/ 0 w 1684"/>
              <a:gd name="T15" fmla="*/ 389 h 389"/>
              <a:gd name="T16" fmla="*/ 1473 w 1684"/>
              <a:gd name="T17" fmla="*/ 389 h 389"/>
              <a:gd name="T18" fmla="*/ 1572 w 1684"/>
              <a:gd name="T19" fmla="*/ 348 h 389"/>
              <a:gd name="T20" fmla="*/ 1613 w 1684"/>
              <a:gd name="T21" fmla="*/ 248 h 389"/>
              <a:gd name="T22" fmla="*/ 1613 w 1684"/>
              <a:gd name="T23" fmla="*/ 109 h 389"/>
              <a:gd name="T24" fmla="*/ 1684 w 1684"/>
              <a:gd name="T25" fmla="*/ 109 h 389"/>
              <a:gd name="T26" fmla="*/ 1576 w 1684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84" h="389">
                <a:moveTo>
                  <a:pt x="1576" y="0"/>
                </a:moveTo>
                <a:cubicBezTo>
                  <a:pt x="1468" y="109"/>
                  <a:pt x="1468" y="109"/>
                  <a:pt x="1468" y="109"/>
                </a:cubicBezTo>
                <a:cubicBezTo>
                  <a:pt x="1533" y="109"/>
                  <a:pt x="1533" y="109"/>
                  <a:pt x="1533" y="109"/>
                </a:cubicBezTo>
                <a:cubicBezTo>
                  <a:pt x="1533" y="248"/>
                  <a:pt x="1533" y="248"/>
                  <a:pt x="1533" y="248"/>
                </a:cubicBezTo>
                <a:cubicBezTo>
                  <a:pt x="1533" y="264"/>
                  <a:pt x="1526" y="279"/>
                  <a:pt x="1515" y="291"/>
                </a:cubicBezTo>
                <a:cubicBezTo>
                  <a:pt x="1503" y="301"/>
                  <a:pt x="1489" y="308"/>
                  <a:pt x="1473" y="308"/>
                </a:cubicBezTo>
                <a:cubicBezTo>
                  <a:pt x="987" y="308"/>
                  <a:pt x="91" y="308"/>
                  <a:pt x="5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777" y="389"/>
                  <a:pt x="1473" y="389"/>
                  <a:pt x="1473" y="389"/>
                </a:cubicBezTo>
                <a:cubicBezTo>
                  <a:pt x="1511" y="389"/>
                  <a:pt x="1546" y="372"/>
                  <a:pt x="1572" y="348"/>
                </a:cubicBezTo>
                <a:cubicBezTo>
                  <a:pt x="1597" y="321"/>
                  <a:pt x="1613" y="286"/>
                  <a:pt x="1613" y="248"/>
                </a:cubicBezTo>
                <a:cubicBezTo>
                  <a:pt x="1613" y="109"/>
                  <a:pt x="1613" y="109"/>
                  <a:pt x="1613" y="109"/>
                </a:cubicBezTo>
                <a:cubicBezTo>
                  <a:pt x="1684" y="109"/>
                  <a:pt x="1684" y="109"/>
                  <a:pt x="1684" y="109"/>
                </a:cubicBezTo>
                <a:lnTo>
                  <a:pt x="15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0" y="3652839"/>
            <a:ext cx="3976688" cy="1098947"/>
          </a:xfrm>
          <a:custGeom>
            <a:avLst/>
            <a:gdLst>
              <a:gd name="T0" fmla="*/ 1471 w 1542"/>
              <a:gd name="T1" fmla="*/ 281 h 389"/>
              <a:gd name="T2" fmla="*/ 1471 w 1542"/>
              <a:gd name="T3" fmla="*/ 142 h 389"/>
              <a:gd name="T4" fmla="*/ 1429 w 1542"/>
              <a:gd name="T5" fmla="*/ 42 h 389"/>
              <a:gd name="T6" fmla="*/ 1330 w 1542"/>
              <a:gd name="T7" fmla="*/ 0 h 389"/>
              <a:gd name="T8" fmla="*/ 4 w 1542"/>
              <a:gd name="T9" fmla="*/ 0 h 389"/>
              <a:gd name="T10" fmla="*/ 0 w 1542"/>
              <a:gd name="T11" fmla="*/ 81 h 389"/>
              <a:gd name="T12" fmla="*/ 1330 w 1542"/>
              <a:gd name="T13" fmla="*/ 81 h 389"/>
              <a:gd name="T14" fmla="*/ 1373 w 1542"/>
              <a:gd name="T15" fmla="*/ 99 h 389"/>
              <a:gd name="T16" fmla="*/ 1390 w 1542"/>
              <a:gd name="T17" fmla="*/ 142 h 389"/>
              <a:gd name="T18" fmla="*/ 1390 w 1542"/>
              <a:gd name="T19" fmla="*/ 281 h 389"/>
              <a:gd name="T20" fmla="*/ 1325 w 1542"/>
              <a:gd name="T21" fmla="*/ 281 h 389"/>
              <a:gd name="T22" fmla="*/ 1433 w 1542"/>
              <a:gd name="T23" fmla="*/ 389 h 389"/>
              <a:gd name="T24" fmla="*/ 1542 w 1542"/>
              <a:gd name="T25" fmla="*/ 281 h 389"/>
              <a:gd name="T26" fmla="*/ 1471 w 154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42" h="389">
                <a:moveTo>
                  <a:pt x="1471" y="281"/>
                </a:moveTo>
                <a:cubicBezTo>
                  <a:pt x="1471" y="281"/>
                  <a:pt x="1471" y="281"/>
                  <a:pt x="1471" y="142"/>
                </a:cubicBezTo>
                <a:cubicBezTo>
                  <a:pt x="1471" y="102"/>
                  <a:pt x="1454" y="67"/>
                  <a:pt x="1429" y="42"/>
                </a:cubicBezTo>
                <a:cubicBezTo>
                  <a:pt x="1403" y="16"/>
                  <a:pt x="1368" y="0"/>
                  <a:pt x="1330" y="0"/>
                </a:cubicBezTo>
                <a:cubicBezTo>
                  <a:pt x="1330" y="0"/>
                  <a:pt x="639" y="0"/>
                  <a:pt x="4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77" y="81"/>
                  <a:pt x="945" y="81"/>
                  <a:pt x="1330" y="81"/>
                </a:cubicBezTo>
                <a:cubicBezTo>
                  <a:pt x="1347" y="81"/>
                  <a:pt x="1361" y="87"/>
                  <a:pt x="1373" y="99"/>
                </a:cubicBezTo>
                <a:cubicBezTo>
                  <a:pt x="1383" y="110"/>
                  <a:pt x="1390" y="125"/>
                  <a:pt x="1390" y="142"/>
                </a:cubicBezTo>
                <a:cubicBezTo>
                  <a:pt x="1390" y="142"/>
                  <a:pt x="1390" y="142"/>
                  <a:pt x="1390" y="281"/>
                </a:cubicBezTo>
                <a:cubicBezTo>
                  <a:pt x="1390" y="281"/>
                  <a:pt x="1390" y="281"/>
                  <a:pt x="1325" y="281"/>
                </a:cubicBezTo>
                <a:cubicBezTo>
                  <a:pt x="1325" y="281"/>
                  <a:pt x="1325" y="281"/>
                  <a:pt x="1433" y="389"/>
                </a:cubicBezTo>
                <a:cubicBezTo>
                  <a:pt x="1542" y="281"/>
                  <a:pt x="1542" y="281"/>
                  <a:pt x="1542" y="281"/>
                </a:cubicBezTo>
                <a:cubicBezTo>
                  <a:pt x="1542" y="281"/>
                  <a:pt x="1542" y="281"/>
                  <a:pt x="1471" y="2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2780110"/>
            <a:ext cx="2346722" cy="1098947"/>
          </a:xfrm>
          <a:custGeom>
            <a:avLst/>
            <a:gdLst>
              <a:gd name="T0" fmla="*/ 1135 w 1243"/>
              <a:gd name="T1" fmla="*/ 0 h 389"/>
              <a:gd name="T2" fmla="*/ 1027 w 1243"/>
              <a:gd name="T3" fmla="*/ 109 h 389"/>
              <a:gd name="T4" fmla="*/ 1092 w 1243"/>
              <a:gd name="T5" fmla="*/ 109 h 389"/>
              <a:gd name="T6" fmla="*/ 1092 w 1243"/>
              <a:gd name="T7" fmla="*/ 248 h 389"/>
              <a:gd name="T8" fmla="*/ 1074 w 1243"/>
              <a:gd name="T9" fmla="*/ 291 h 389"/>
              <a:gd name="T10" fmla="*/ 1032 w 1243"/>
              <a:gd name="T11" fmla="*/ 308 h 389"/>
              <a:gd name="T12" fmla="*/ 0 w 1243"/>
              <a:gd name="T13" fmla="*/ 308 h 389"/>
              <a:gd name="T14" fmla="*/ 0 w 1243"/>
              <a:gd name="T15" fmla="*/ 389 h 389"/>
              <a:gd name="T16" fmla="*/ 1032 w 1243"/>
              <a:gd name="T17" fmla="*/ 389 h 389"/>
              <a:gd name="T18" fmla="*/ 1131 w 1243"/>
              <a:gd name="T19" fmla="*/ 348 h 389"/>
              <a:gd name="T20" fmla="*/ 1172 w 1243"/>
              <a:gd name="T21" fmla="*/ 248 h 389"/>
              <a:gd name="T22" fmla="*/ 1172 w 1243"/>
              <a:gd name="T23" fmla="*/ 109 h 389"/>
              <a:gd name="T24" fmla="*/ 1243 w 1243"/>
              <a:gd name="T25" fmla="*/ 109 h 389"/>
              <a:gd name="T26" fmla="*/ 1135 w 1243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3" h="389">
                <a:moveTo>
                  <a:pt x="1135" y="0"/>
                </a:moveTo>
                <a:cubicBezTo>
                  <a:pt x="1027" y="109"/>
                  <a:pt x="1027" y="109"/>
                  <a:pt x="1027" y="109"/>
                </a:cubicBezTo>
                <a:cubicBezTo>
                  <a:pt x="1092" y="109"/>
                  <a:pt x="1092" y="109"/>
                  <a:pt x="1092" y="109"/>
                </a:cubicBezTo>
                <a:cubicBezTo>
                  <a:pt x="1092" y="248"/>
                  <a:pt x="1092" y="248"/>
                  <a:pt x="1092" y="248"/>
                </a:cubicBezTo>
                <a:cubicBezTo>
                  <a:pt x="1092" y="264"/>
                  <a:pt x="1085" y="279"/>
                  <a:pt x="1074" y="291"/>
                </a:cubicBezTo>
                <a:cubicBezTo>
                  <a:pt x="1062" y="301"/>
                  <a:pt x="1048" y="308"/>
                  <a:pt x="1032" y="308"/>
                </a:cubicBezTo>
                <a:cubicBezTo>
                  <a:pt x="747" y="308"/>
                  <a:pt x="321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581" y="389"/>
                  <a:pt x="1032" y="389"/>
                  <a:pt x="1032" y="389"/>
                </a:cubicBezTo>
                <a:cubicBezTo>
                  <a:pt x="1070" y="389"/>
                  <a:pt x="1105" y="372"/>
                  <a:pt x="1131" y="348"/>
                </a:cubicBezTo>
                <a:cubicBezTo>
                  <a:pt x="1156" y="321"/>
                  <a:pt x="1172" y="286"/>
                  <a:pt x="1172" y="248"/>
                </a:cubicBezTo>
                <a:cubicBezTo>
                  <a:pt x="1172" y="109"/>
                  <a:pt x="1172" y="109"/>
                  <a:pt x="1172" y="109"/>
                </a:cubicBezTo>
                <a:cubicBezTo>
                  <a:pt x="1243" y="109"/>
                  <a:pt x="1243" y="109"/>
                  <a:pt x="1243" y="109"/>
                </a:cubicBezTo>
                <a:lnTo>
                  <a:pt x="11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3643314"/>
            <a:ext cx="1950244" cy="1098947"/>
          </a:xfrm>
          <a:custGeom>
            <a:avLst/>
            <a:gdLst>
              <a:gd name="T0" fmla="*/ 1031 w 1102"/>
              <a:gd name="T1" fmla="*/ 281 h 389"/>
              <a:gd name="T2" fmla="*/ 1031 w 1102"/>
              <a:gd name="T3" fmla="*/ 142 h 389"/>
              <a:gd name="T4" fmla="*/ 989 w 1102"/>
              <a:gd name="T5" fmla="*/ 42 h 389"/>
              <a:gd name="T6" fmla="*/ 890 w 1102"/>
              <a:gd name="T7" fmla="*/ 0 h 389"/>
              <a:gd name="T8" fmla="*/ 0 w 1102"/>
              <a:gd name="T9" fmla="*/ 0 h 389"/>
              <a:gd name="T10" fmla="*/ 0 w 1102"/>
              <a:gd name="T11" fmla="*/ 81 h 389"/>
              <a:gd name="T12" fmla="*/ 890 w 1102"/>
              <a:gd name="T13" fmla="*/ 81 h 389"/>
              <a:gd name="T14" fmla="*/ 933 w 1102"/>
              <a:gd name="T15" fmla="*/ 99 h 389"/>
              <a:gd name="T16" fmla="*/ 950 w 1102"/>
              <a:gd name="T17" fmla="*/ 142 h 389"/>
              <a:gd name="T18" fmla="*/ 950 w 1102"/>
              <a:gd name="T19" fmla="*/ 281 h 389"/>
              <a:gd name="T20" fmla="*/ 885 w 1102"/>
              <a:gd name="T21" fmla="*/ 281 h 389"/>
              <a:gd name="T22" fmla="*/ 993 w 1102"/>
              <a:gd name="T23" fmla="*/ 389 h 389"/>
              <a:gd name="T24" fmla="*/ 1102 w 1102"/>
              <a:gd name="T25" fmla="*/ 281 h 389"/>
              <a:gd name="T26" fmla="*/ 1031 w 110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2" h="389">
                <a:moveTo>
                  <a:pt x="1031" y="281"/>
                </a:moveTo>
                <a:cubicBezTo>
                  <a:pt x="1031" y="281"/>
                  <a:pt x="1031" y="281"/>
                  <a:pt x="1031" y="142"/>
                </a:cubicBezTo>
                <a:cubicBezTo>
                  <a:pt x="1031" y="102"/>
                  <a:pt x="1014" y="67"/>
                  <a:pt x="989" y="42"/>
                </a:cubicBezTo>
                <a:cubicBezTo>
                  <a:pt x="963" y="16"/>
                  <a:pt x="928" y="0"/>
                  <a:pt x="890" y="0"/>
                </a:cubicBezTo>
                <a:cubicBezTo>
                  <a:pt x="890" y="0"/>
                  <a:pt x="479" y="0"/>
                  <a:pt x="0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297" y="81"/>
                  <a:pt x="671" y="81"/>
                  <a:pt x="890" y="81"/>
                </a:cubicBezTo>
                <a:cubicBezTo>
                  <a:pt x="907" y="81"/>
                  <a:pt x="921" y="87"/>
                  <a:pt x="933" y="99"/>
                </a:cubicBezTo>
                <a:cubicBezTo>
                  <a:pt x="943" y="110"/>
                  <a:pt x="950" y="125"/>
                  <a:pt x="950" y="142"/>
                </a:cubicBezTo>
                <a:cubicBezTo>
                  <a:pt x="950" y="142"/>
                  <a:pt x="950" y="142"/>
                  <a:pt x="950" y="281"/>
                </a:cubicBezTo>
                <a:cubicBezTo>
                  <a:pt x="950" y="281"/>
                  <a:pt x="950" y="281"/>
                  <a:pt x="885" y="281"/>
                </a:cubicBezTo>
                <a:cubicBezTo>
                  <a:pt x="885" y="281"/>
                  <a:pt x="885" y="281"/>
                  <a:pt x="993" y="389"/>
                </a:cubicBezTo>
                <a:cubicBezTo>
                  <a:pt x="1102" y="281"/>
                  <a:pt x="1102" y="281"/>
                  <a:pt x="1102" y="281"/>
                </a:cubicBezTo>
                <a:cubicBezTo>
                  <a:pt x="1102" y="281"/>
                  <a:pt x="1102" y="281"/>
                  <a:pt x="1031" y="28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3" name="TextBox 12"/>
          <p:cNvSpPr txBox="1"/>
          <p:nvPr/>
        </p:nvSpPr>
        <p:spPr>
          <a:xfrm>
            <a:off x="7110045" y="3574677"/>
            <a:ext cx="2033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Arkadaş ile İlgili Sorunlar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0480" y="2441909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Aile İle İlgili Sorunlar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146" y="5160152"/>
            <a:ext cx="1782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Okul İle İlgili Sorunlar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7026" y="2449753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Maddi Sorunlar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2405" y="5281540"/>
            <a:ext cx="1502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Sağlık Sorunları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89694" y="2430696"/>
            <a:ext cx="1539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Duygusal Sorunlar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0830" y="5344230"/>
            <a:ext cx="1511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Sosyal Sorunlar</a:t>
            </a:r>
            <a:endParaRPr lang="id-ID" sz="1400" b="1" dirty="0">
              <a:latin typeface="+mj-lt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Kişisel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muhammed\Desktop\cli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457" y="3092301"/>
            <a:ext cx="655674" cy="655674"/>
          </a:xfrm>
          <a:prstGeom prst="rect">
            <a:avLst/>
          </a:prstGeom>
          <a:noFill/>
        </p:spPr>
      </p:pic>
      <p:pic>
        <p:nvPicPr>
          <p:cNvPr id="1027" name="Picture 3" descr="C:\Users\muhammed\Desktop\pati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279" y="4768700"/>
            <a:ext cx="533398" cy="533398"/>
          </a:xfrm>
          <a:prstGeom prst="rect">
            <a:avLst/>
          </a:prstGeom>
          <a:noFill/>
        </p:spPr>
      </p:pic>
      <p:pic>
        <p:nvPicPr>
          <p:cNvPr id="1030" name="Picture 6" descr="D:\MUHAMMED\afiş-broşür-bülten\psd\deneme\şekiller\icon\175-Education-Vector-Icons\175-Education-Vector-Icons\PNG\128\1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251" y="4784355"/>
            <a:ext cx="449963" cy="449963"/>
          </a:xfrm>
          <a:prstGeom prst="rect">
            <a:avLst/>
          </a:prstGeom>
          <a:noFill/>
        </p:spPr>
      </p:pic>
      <p:pic>
        <p:nvPicPr>
          <p:cNvPr id="1031" name="Picture 7" descr="C:\Users\muhammed\Desktop\ind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6252" y="1972339"/>
            <a:ext cx="582464" cy="582464"/>
          </a:xfrm>
          <a:prstGeom prst="rect">
            <a:avLst/>
          </a:prstGeom>
          <a:noFill/>
        </p:spPr>
      </p:pic>
      <p:pic>
        <p:nvPicPr>
          <p:cNvPr id="1033" name="Picture 9" descr="C:\Users\muhammed\Desktop\family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3359" y="2050311"/>
            <a:ext cx="421758" cy="421758"/>
          </a:xfrm>
          <a:prstGeom prst="rect">
            <a:avLst/>
          </a:prstGeom>
          <a:noFill/>
        </p:spPr>
      </p:pic>
      <p:pic>
        <p:nvPicPr>
          <p:cNvPr id="1035" name="Picture 11" descr="C:\Users\muhammed\Desktop\indi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7434" y="4727808"/>
            <a:ext cx="468884" cy="620369"/>
          </a:xfrm>
          <a:prstGeom prst="rect">
            <a:avLst/>
          </a:prstGeom>
          <a:noFill/>
        </p:spPr>
      </p:pic>
      <p:pic>
        <p:nvPicPr>
          <p:cNvPr id="24" name="Picture 2" descr="C:\Users\muhammed\Desktop\kisspng-broken-heart-clip-art-broken-heart-5ac0e9a0a09828.699063741522592160657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6645" y="1961708"/>
            <a:ext cx="515678" cy="515678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3094074" y="6443334"/>
            <a:ext cx="412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>
                    <a:lumMod val="50000"/>
                  </a:schemeClr>
                </a:solidFill>
              </a:rPr>
              <a:t>www.rehberlikservisim.com</a:t>
            </a:r>
            <a:endParaRPr lang="tr-T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7" grpId="0"/>
      <p:bldP spid="19" grpId="0"/>
      <p:bldP spid="21" grpId="0"/>
      <p:bldP spid="42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4314825" y="4191000"/>
            <a:ext cx="1390650" cy="838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14875" y="2943225"/>
            <a:ext cx="1343025" cy="81915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38475" y="4019550"/>
            <a:ext cx="1733550" cy="800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286000" y="2809875"/>
            <a:ext cx="1590675" cy="9429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296025" y="3181350"/>
            <a:ext cx="676275" cy="15335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229225" y="2628900"/>
            <a:ext cx="628650" cy="14382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24575" y="3409950"/>
            <a:ext cx="1143000" cy="12287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48500" y="2686050"/>
            <a:ext cx="971550" cy="8858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3217825" y="2480777"/>
            <a:ext cx="2000250" cy="200025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1750975" y="3415586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extBox 22"/>
          <p:cNvSpPr txBox="1"/>
          <p:nvPr/>
        </p:nvSpPr>
        <p:spPr>
          <a:xfrm>
            <a:off x="2148483" y="4112213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Gizlilik</a:t>
            </a:r>
            <a:endParaRPr lang="id-ID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5482" y="3330861"/>
            <a:ext cx="11849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Gönüllülük</a:t>
            </a:r>
            <a:endParaRPr lang="id-ID" sz="15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4913629" y="3497173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TextBox 25"/>
          <p:cNvSpPr txBox="1"/>
          <p:nvPr/>
        </p:nvSpPr>
        <p:spPr>
          <a:xfrm>
            <a:off x="5444188" y="4216883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Saygı</a:t>
            </a:r>
            <a:endParaRPr lang="id-ID" sz="15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5575864" y="1981512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TextBox 27"/>
          <p:cNvSpPr txBox="1"/>
          <p:nvPr/>
        </p:nvSpPr>
        <p:spPr>
          <a:xfrm>
            <a:off x="5862768" y="2585806"/>
            <a:ext cx="1165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Tüm</a:t>
            </a:r>
          </a:p>
          <a:p>
            <a:pPr algn="ctr"/>
            <a:r>
              <a:rPr lang="tr-TR" sz="1500" b="1" dirty="0" smtClean="0">
                <a:latin typeface="+mj-lt"/>
              </a:rPr>
              <a:t>Öğrenciler</a:t>
            </a:r>
            <a:endParaRPr lang="id-ID" sz="15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6730099" y="3182838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TextBox 29"/>
          <p:cNvSpPr txBox="1"/>
          <p:nvPr/>
        </p:nvSpPr>
        <p:spPr>
          <a:xfrm>
            <a:off x="7008348" y="3734246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Çift Taraflı</a:t>
            </a:r>
          </a:p>
          <a:p>
            <a:pPr algn="ctr"/>
            <a:r>
              <a:rPr lang="tr-TR" sz="1400" b="1" dirty="0" smtClean="0">
                <a:latin typeface="+mj-lt"/>
              </a:rPr>
              <a:t>İletişim</a:t>
            </a:r>
            <a:endParaRPr lang="id-ID" sz="1400" b="1" dirty="0">
              <a:latin typeface="+mj-lt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36 Metin kutusu"/>
          <p:cNvSpPr txBox="1"/>
          <p:nvPr/>
        </p:nvSpPr>
        <p:spPr>
          <a:xfrm>
            <a:off x="3094074" y="6443334"/>
            <a:ext cx="412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>
                    <a:lumMod val="50000"/>
                  </a:schemeClr>
                </a:solidFill>
              </a:rPr>
              <a:t>www.rehberlikservisim.com</a:t>
            </a:r>
            <a:endParaRPr lang="tr-T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rehberlik-servisi-tanitimi-gizlil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121864"/>
            <a:ext cx="6251945" cy="5736151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10671</TotalTime>
  <Words>636</Words>
  <Application>Microsoft Office PowerPoint</Application>
  <PresentationFormat>Ekran Gösterisi (4:3)</PresentationFormat>
  <Paragraphs>180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Office Theme</vt:lpstr>
      <vt:lpstr>PowerPoint Sunusu</vt:lpstr>
      <vt:lpstr>Rehberlik Servisini Tanıyalım</vt:lpstr>
      <vt:lpstr>Rehberlik Nedir?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vestel2</cp:lastModifiedBy>
  <cp:revision>556</cp:revision>
  <dcterms:created xsi:type="dcterms:W3CDTF">2014-12-21T04:26:02Z</dcterms:created>
  <dcterms:modified xsi:type="dcterms:W3CDTF">2024-10-01T06:36:46Z</dcterms:modified>
</cp:coreProperties>
</file>