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7" r:id="rId3"/>
    <p:sldId id="328" r:id="rId4"/>
    <p:sldId id="329" r:id="rId5"/>
    <p:sldId id="330" r:id="rId6"/>
    <p:sldId id="331" r:id="rId7"/>
    <p:sldId id="333" r:id="rId8"/>
    <p:sldId id="334" r:id="rId9"/>
    <p:sldId id="335" r:id="rId10"/>
    <p:sldId id="336" r:id="rId11"/>
    <p:sldId id="337" r:id="rId12"/>
    <p:sldId id="332" r:id="rId13"/>
    <p:sldId id="338" r:id="rId14"/>
    <p:sldId id="339" r:id="rId15"/>
    <p:sldId id="345" r:id="rId16"/>
    <p:sldId id="346" r:id="rId17"/>
    <p:sldId id="340" r:id="rId18"/>
    <p:sldId id="367" r:id="rId19"/>
    <p:sldId id="368" r:id="rId20"/>
    <p:sldId id="369" r:id="rId21"/>
    <p:sldId id="370" r:id="rId22"/>
    <p:sldId id="371" r:id="rId23"/>
    <p:sldId id="372" r:id="rId24"/>
    <p:sldId id="342" r:id="rId25"/>
    <p:sldId id="373" r:id="rId26"/>
    <p:sldId id="343" r:id="rId27"/>
    <p:sldId id="344" r:id="rId28"/>
    <p:sldId id="347" r:id="rId29"/>
    <p:sldId id="352" r:id="rId30"/>
    <p:sldId id="351" r:id="rId31"/>
    <p:sldId id="365" r:id="rId32"/>
    <p:sldId id="366" r:id="rId33"/>
    <p:sldId id="360" r:id="rId34"/>
    <p:sldId id="361" r:id="rId35"/>
    <p:sldId id="362" r:id="rId36"/>
    <p:sldId id="363" r:id="rId37"/>
    <p:sldId id="364" r:id="rId38"/>
    <p:sldId id="359" r:id="rId39"/>
    <p:sldId id="356" r:id="rId40"/>
    <p:sldId id="358" r:id="rId41"/>
    <p:sldId id="357" r:id="rId42"/>
    <p:sldId id="353" r:id="rId43"/>
    <p:sldId id="354" r:id="rId44"/>
    <p:sldId id="355" r:id="rId45"/>
    <p:sldId id="320" r:id="rId46"/>
    <p:sldId id="321" r:id="rId47"/>
    <p:sldId id="322" r:id="rId48"/>
    <p:sldId id="323" r:id="rId49"/>
    <p:sldId id="325" r:id="rId50"/>
    <p:sldId id="315" r:id="rId51"/>
    <p:sldId id="317" r:id="rId52"/>
    <p:sldId id="316" r:id="rId53"/>
    <p:sldId id="310" r:id="rId54"/>
    <p:sldId id="311" r:id="rId55"/>
    <p:sldId id="318" r:id="rId56"/>
    <p:sldId id="312" r:id="rId57"/>
    <p:sldId id="313" r:id="rId58"/>
    <p:sldId id="314" r:id="rId59"/>
    <p:sldId id="319" r:id="rId60"/>
    <p:sldId id="273" r:id="rId61"/>
  </p:sldIdLst>
  <p:sldSz cx="18288000" cy="10287000"/>
  <p:notesSz cx="6858000" cy="9144000"/>
  <p:embeddedFontLst>
    <p:embeddedFont>
      <p:font typeface="Canva Sans Bold" panose="020B0604020202020204" charset="0"/>
      <p:regular r:id="rId62"/>
    </p:embeddedFont>
    <p:embeddedFont>
      <p:font typeface="Calibri" panose="020F0502020204030204" pitchFamily="34" charset="0"/>
      <p:regular r:id="rId63"/>
      <p:bold r:id="rId64"/>
      <p:italic r:id="rId65"/>
      <p:boldItalic r:id="rId66"/>
    </p:embeddedFont>
    <p:embeddedFont>
      <p:font typeface="Abril Fatface" panose="020B0604020202020204" charset="0"/>
      <p:regular r:id="rId67"/>
    </p:embeddedFont>
    <p:embeddedFont>
      <p:font typeface="Oregano" panose="020B0604020202020204" charset="0"/>
      <p:regular r:id="rId68"/>
    </p:embeddedFont>
    <p:embeddedFont>
      <p:font typeface="Times Neue Roman" panose="020B0604020202020204" charset="-94"/>
      <p:regular r:id="rId69"/>
    </p:embeddedFont>
    <p:embeddedFont>
      <p:font typeface="Archivo Black" panose="020B0604020202020204" charset="0"/>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34" autoAdjust="0"/>
    <p:restoredTop sz="94622" autoAdjust="0"/>
  </p:normalViewPr>
  <p:slideViewPr>
    <p:cSldViewPr>
      <p:cViewPr>
        <p:scale>
          <a:sx n="33" d="100"/>
          <a:sy n="33" d="100"/>
        </p:scale>
        <p:origin x="-86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grpSp>
        <p:nvGrpSpPr>
          <p:cNvPr id="2" name="Group 2"/>
          <p:cNvGrpSpPr/>
          <p:nvPr/>
        </p:nvGrpSpPr>
        <p:grpSpPr>
          <a:xfrm>
            <a:off x="2547257" y="800630"/>
            <a:ext cx="12192000" cy="7807192"/>
            <a:chOff x="-2222308" y="-1175610"/>
            <a:chExt cx="16255999" cy="10409590"/>
          </a:xfrm>
        </p:grpSpPr>
        <p:sp>
          <p:nvSpPr>
            <p:cNvPr id="3" name="TextBox 3"/>
            <p:cNvSpPr txBox="1"/>
            <p:nvPr/>
          </p:nvSpPr>
          <p:spPr>
            <a:xfrm>
              <a:off x="-2222308" y="-1175610"/>
              <a:ext cx="16255999" cy="5180905"/>
            </a:xfrm>
            <a:prstGeom prst="rect">
              <a:avLst/>
            </a:prstGeom>
          </p:spPr>
          <p:txBody>
            <a:bodyPr wrap="square" lIns="0" tIns="0" rIns="0" bIns="0" rtlCol="0" anchor="t">
              <a:spAutoFit/>
            </a:bodyPr>
            <a:lstStyle/>
            <a:p>
              <a:pPr algn="ctr">
                <a:lnSpc>
                  <a:spcPts val="10098"/>
                </a:lnSpc>
              </a:pPr>
              <a:r>
                <a:rPr lang="en-US" sz="6000" b="1" dirty="0" smtClean="0">
                  <a:solidFill>
                    <a:srgbClr val="EFE9DB"/>
                  </a:solidFill>
                  <a:latin typeface="Oregano Bold"/>
                </a:rPr>
                <a:t>202</a:t>
              </a:r>
              <a:r>
                <a:rPr lang="tr-TR" sz="6000" b="1" dirty="0">
                  <a:solidFill>
                    <a:srgbClr val="EFE9DB"/>
                  </a:solidFill>
                  <a:latin typeface="Oregano Bold"/>
                </a:rPr>
                <a:t>4</a:t>
              </a:r>
              <a:r>
                <a:rPr lang="en-US" sz="6000" b="1" dirty="0" smtClean="0">
                  <a:solidFill>
                    <a:srgbClr val="EFE9DB"/>
                  </a:solidFill>
                  <a:latin typeface="Oregano Bold"/>
                </a:rPr>
                <a:t>-202</a:t>
              </a:r>
              <a:r>
                <a:rPr lang="tr-TR" sz="6000" b="1" dirty="0">
                  <a:solidFill>
                    <a:srgbClr val="EFE9DB"/>
                  </a:solidFill>
                  <a:latin typeface="Oregano Bold"/>
                </a:rPr>
                <a:t>5</a:t>
              </a:r>
              <a:r>
                <a:rPr lang="en-US" sz="6000" b="1" dirty="0" smtClean="0">
                  <a:solidFill>
                    <a:srgbClr val="EFE9DB"/>
                  </a:solidFill>
                  <a:latin typeface="Oregano Bold"/>
                </a:rPr>
                <a:t> </a:t>
              </a:r>
              <a:endParaRPr lang="en-US" sz="6000" b="1" dirty="0">
                <a:solidFill>
                  <a:srgbClr val="EFE9DB"/>
                </a:solidFill>
                <a:latin typeface="Oregano Bold"/>
              </a:endParaRPr>
            </a:p>
            <a:p>
              <a:pPr algn="ctr">
                <a:lnSpc>
                  <a:spcPts val="10098"/>
                </a:lnSpc>
              </a:pPr>
              <a:r>
                <a:rPr lang="en-US" sz="6000" b="1" dirty="0">
                  <a:solidFill>
                    <a:schemeClr val="bg2"/>
                  </a:solidFill>
                  <a:latin typeface="Archivo Black"/>
                  <a:cs typeface="Arial" charset="0"/>
                </a:rPr>
                <a:t>YÜKSEKÖĞRETİM KURUMLAR SINAVI </a:t>
              </a:r>
              <a:r>
                <a:rPr lang="tr-TR" sz="6000" b="1" dirty="0" smtClean="0">
                  <a:solidFill>
                    <a:schemeClr val="bg2"/>
                  </a:solidFill>
                  <a:latin typeface="Archivo Black"/>
                  <a:cs typeface="Arial" charset="0"/>
                </a:rPr>
                <a:t>(</a:t>
              </a:r>
              <a:r>
                <a:rPr lang="en-US" sz="6000" b="1" dirty="0" smtClean="0">
                  <a:solidFill>
                    <a:srgbClr val="EFE9DB"/>
                  </a:solidFill>
                  <a:latin typeface="Oregano Bold"/>
                </a:rPr>
                <a:t>YKS</a:t>
              </a:r>
              <a:r>
                <a:rPr lang="tr-TR" sz="6000" b="1" dirty="0" smtClean="0">
                  <a:solidFill>
                    <a:srgbClr val="EFE9DB"/>
                  </a:solidFill>
                  <a:latin typeface="Oregano Bold"/>
                </a:rPr>
                <a:t>)</a:t>
              </a:r>
              <a:endParaRPr lang="en-US" sz="6000" b="1" dirty="0">
                <a:solidFill>
                  <a:srgbClr val="EFE9DB"/>
                </a:solidFill>
                <a:latin typeface="Oregano Bold"/>
              </a:endParaRPr>
            </a:p>
          </p:txBody>
        </p:sp>
        <p:sp>
          <p:nvSpPr>
            <p:cNvPr id="4" name="TextBox 4"/>
            <p:cNvSpPr txBox="1"/>
            <p:nvPr/>
          </p:nvSpPr>
          <p:spPr>
            <a:xfrm>
              <a:off x="680549" y="7866084"/>
              <a:ext cx="12641942" cy="1367896"/>
            </a:xfrm>
            <a:prstGeom prst="rect">
              <a:avLst/>
            </a:prstGeom>
            <a:solidFill>
              <a:schemeClr val="accent6"/>
            </a:solidFill>
          </p:spPr>
          <p:txBody>
            <a:bodyPr wrap="square" lIns="0" tIns="0" rIns="0" bIns="0" rtlCol="0" anchor="t">
              <a:spAutoFit/>
            </a:bodyPr>
            <a:lstStyle/>
            <a:p>
              <a:pPr algn="ctr">
                <a:lnSpc>
                  <a:spcPts val="3959"/>
                </a:lnSpc>
              </a:pPr>
              <a:r>
                <a:rPr lang="tr-TR" sz="2800" b="1" dirty="0" smtClean="0">
                  <a:solidFill>
                    <a:srgbClr val="FDF9DE"/>
                  </a:solidFill>
                  <a:latin typeface="Times Neue Roman"/>
                </a:rPr>
                <a:t>VAN VESTEL MESLEKİ VE TEKNİK ANADOLU LİSESİ</a:t>
              </a:r>
              <a:endParaRPr lang="tr-TR" sz="2000" b="1" dirty="0">
                <a:solidFill>
                  <a:srgbClr val="FDF9DE"/>
                </a:solidFill>
                <a:latin typeface="Times Neue Roman"/>
              </a:endParaRPr>
            </a:p>
            <a:p>
              <a:pPr algn="ctr">
                <a:lnSpc>
                  <a:spcPts val="3959"/>
                </a:lnSpc>
              </a:pPr>
              <a:r>
                <a:rPr lang="en-US" sz="2000" b="1" dirty="0" smtClean="0">
                  <a:solidFill>
                    <a:srgbClr val="FDF9DE"/>
                  </a:solidFill>
                  <a:latin typeface="Times Neue Roman"/>
                </a:rPr>
                <a:t>PSİKOLOJİK </a:t>
              </a:r>
              <a:r>
                <a:rPr lang="en-US" sz="2000" b="1" dirty="0">
                  <a:solidFill>
                    <a:srgbClr val="FDF9DE"/>
                  </a:solidFill>
                  <a:latin typeface="Times Neue Roman"/>
                </a:rPr>
                <a:t>DANIŞMA </a:t>
              </a:r>
              <a:r>
                <a:rPr lang="en-US" sz="2000" b="1" dirty="0" err="1">
                  <a:solidFill>
                    <a:srgbClr val="FDF9DE"/>
                  </a:solidFill>
                  <a:latin typeface="Times Neue Roman"/>
                </a:rPr>
                <a:t>ve</a:t>
              </a:r>
              <a:r>
                <a:rPr lang="en-US" sz="2000" b="1" dirty="0">
                  <a:solidFill>
                    <a:srgbClr val="FDF9DE"/>
                  </a:solidFill>
                  <a:latin typeface="Times Neue Roman"/>
                </a:rPr>
                <a:t> REHBERLİK SERVİSİ</a:t>
              </a:r>
            </a:p>
          </p:txBody>
        </p:sp>
      </p:grpSp>
      <p:sp>
        <p:nvSpPr>
          <p:cNvPr id="10" name="AutoShape 5" descr="ÖSYM'nin yapısı değişti, sınavlar şirketlerle yürütülecek - Evrens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AutoShape 7" descr="ÖSYM'nin yapısı değişti, sınavlar şirketlerle yürütülecek - Evrens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410" y="4991100"/>
            <a:ext cx="3000375" cy="199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Çiçek Emojisi 🌼 nedir ve nasıl yapılır? Kırmızı 🌺, Sarı, Pembe ve Solmuş  Çiçek Emojileri Kopyala (iPhone &amp; Android) - Cenuta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181" y="8937171"/>
            <a:ext cx="2730819"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28"/>
            <a:ext cx="18288000" cy="1027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67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093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7259300" y="-2057400"/>
            <a:ext cx="3086100" cy="3086100"/>
            <a:chOff x="0" y="0"/>
            <a:chExt cx="812800" cy="812800"/>
          </a:xfrm>
        </p:grpSpPr>
        <p:sp>
          <p:nvSpPr>
            <p:cNvPr id="8202"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3"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8195" name="Group 5"/>
          <p:cNvGrpSpPr>
            <a:grpSpLocks/>
          </p:cNvGrpSpPr>
          <p:nvPr/>
        </p:nvGrpSpPr>
        <p:grpSpPr bwMode="auto">
          <a:xfrm>
            <a:off x="1028700" y="9791700"/>
            <a:ext cx="6959600" cy="990600"/>
            <a:chOff x="0" y="0"/>
            <a:chExt cx="1832981" cy="260899"/>
          </a:xfrm>
        </p:grpSpPr>
        <p:sp>
          <p:nvSpPr>
            <p:cNvPr id="8200"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1"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8196" name="Group 8"/>
          <p:cNvGrpSpPr>
            <a:grpSpLocks/>
          </p:cNvGrpSpPr>
          <p:nvPr/>
        </p:nvGrpSpPr>
        <p:grpSpPr bwMode="auto">
          <a:xfrm>
            <a:off x="5549900" y="-2354263"/>
            <a:ext cx="3086100" cy="3086101"/>
            <a:chOff x="0" y="0"/>
            <a:chExt cx="812800" cy="812800"/>
          </a:xfrm>
        </p:grpSpPr>
        <p:sp>
          <p:nvSpPr>
            <p:cNvPr id="8198"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99"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8197" name="Freeform 11"/>
          <p:cNvSpPr>
            <a:spLocks/>
          </p:cNvSpPr>
          <p:nvPr/>
        </p:nvSpPr>
        <p:spPr bwMode="auto">
          <a:xfrm>
            <a:off x="1006475" y="823913"/>
            <a:ext cx="16275050" cy="8639175"/>
          </a:xfrm>
          <a:custGeom>
            <a:avLst/>
            <a:gdLst>
              <a:gd name="T0" fmla="*/ 0 w 16275774"/>
              <a:gd name="T1" fmla="*/ 0 h 8639740"/>
              <a:gd name="T2" fmla="*/ 16275050 w 16275774"/>
              <a:gd name="T3" fmla="*/ 0 h 8639740"/>
              <a:gd name="T4" fmla="*/ 16275050 w 16275774"/>
              <a:gd name="T5" fmla="*/ 8639175 h 8639740"/>
              <a:gd name="T6" fmla="*/ 0 w 16275774"/>
              <a:gd name="T7" fmla="*/ 8639175 h 8639740"/>
              <a:gd name="T8" fmla="*/ 0 w 16275774"/>
              <a:gd name="T9" fmla="*/ 0 h 8639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75774" h="8639740">
                <a:moveTo>
                  <a:pt x="0" y="0"/>
                </a:moveTo>
                <a:lnTo>
                  <a:pt x="16275774" y="0"/>
                </a:lnTo>
                <a:lnTo>
                  <a:pt x="16275774" y="8639740"/>
                </a:lnTo>
                <a:lnTo>
                  <a:pt x="0" y="863974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2359150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29"/>
            <a:ext cx="16868199" cy="906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etin kutusu 2"/>
          <p:cNvSpPr txBox="1"/>
          <p:nvPr/>
        </p:nvSpPr>
        <p:spPr>
          <a:xfrm>
            <a:off x="3412671" y="8191500"/>
            <a:ext cx="762000" cy="369332"/>
          </a:xfrm>
          <a:prstGeom prst="rect">
            <a:avLst/>
          </a:prstGeom>
          <a:solidFill>
            <a:schemeClr val="tx2">
              <a:lumMod val="75000"/>
            </a:schemeClr>
          </a:solidFill>
        </p:spPr>
        <p:txBody>
          <a:bodyPr wrap="square" rtlCol="0">
            <a:spAutoFit/>
          </a:bodyPr>
          <a:lstStyle/>
          <a:p>
            <a:endParaRPr lang="tr-TR" dirty="0"/>
          </a:p>
        </p:txBody>
      </p:sp>
    </p:spTree>
    <p:extLst>
      <p:ext uri="{BB962C8B-B14F-4D97-AF65-F5344CB8AC3E}">
        <p14:creationId xmlns:p14="http://schemas.microsoft.com/office/powerpoint/2010/main" val="2431815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464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729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7259300" y="-2057400"/>
            <a:ext cx="3086100" cy="3086100"/>
            <a:chOff x="0" y="0"/>
            <a:chExt cx="812800" cy="812800"/>
          </a:xfrm>
        </p:grpSpPr>
        <p:sp>
          <p:nvSpPr>
            <p:cNvPr id="11276"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77"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11267" name="Group 5"/>
          <p:cNvGrpSpPr>
            <a:grpSpLocks/>
          </p:cNvGrpSpPr>
          <p:nvPr/>
        </p:nvGrpSpPr>
        <p:grpSpPr bwMode="auto">
          <a:xfrm>
            <a:off x="1028700" y="9791700"/>
            <a:ext cx="6959600" cy="990600"/>
            <a:chOff x="0" y="0"/>
            <a:chExt cx="1832981" cy="260899"/>
          </a:xfrm>
        </p:grpSpPr>
        <p:sp>
          <p:nvSpPr>
            <p:cNvPr id="11274"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75"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11268" name="Group 8"/>
          <p:cNvGrpSpPr>
            <a:grpSpLocks/>
          </p:cNvGrpSpPr>
          <p:nvPr/>
        </p:nvGrpSpPr>
        <p:grpSpPr bwMode="auto">
          <a:xfrm>
            <a:off x="5549900" y="-2354263"/>
            <a:ext cx="3086100" cy="3086101"/>
            <a:chOff x="0" y="0"/>
            <a:chExt cx="812800" cy="812800"/>
          </a:xfrm>
        </p:grpSpPr>
        <p:sp>
          <p:nvSpPr>
            <p:cNvPr id="11272"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73"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11" name="Freeform 11"/>
          <p:cNvSpPr/>
          <p:nvPr/>
        </p:nvSpPr>
        <p:spPr>
          <a:xfrm>
            <a:off x="2073320" y="748634"/>
            <a:ext cx="14141359" cy="8789732"/>
          </a:xfrm>
          <a:custGeom>
            <a:avLst/>
            <a:gdLst/>
            <a:ahLst/>
            <a:cxnLst/>
            <a:rect l="l" t="t" r="r" b="b"/>
            <a:pathLst>
              <a:path w="14141359" h="8789732">
                <a:moveTo>
                  <a:pt x="0" y="0"/>
                </a:moveTo>
                <a:lnTo>
                  <a:pt x="14141360" y="0"/>
                </a:lnTo>
                <a:lnTo>
                  <a:pt x="14141360" y="8789732"/>
                </a:lnTo>
                <a:lnTo>
                  <a:pt x="0" y="8789732"/>
                </a:lnTo>
                <a:lnTo>
                  <a:pt x="0" y="0"/>
                </a:lnTo>
                <a:close/>
              </a:path>
            </a:pathLst>
          </a:custGeom>
          <a:blipFill>
            <a:blip r:embed="rId2" cstate="print"/>
            <a:stretch>
              <a:fillRect t="-2613"/>
            </a:stretch>
          </a:blipFill>
        </p:spPr>
      </p:sp>
    </p:spTree>
    <p:extLst>
      <p:ext uri="{BB962C8B-B14F-4D97-AF65-F5344CB8AC3E}">
        <p14:creationId xmlns:p14="http://schemas.microsoft.com/office/powerpoint/2010/main" val="2083902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7259300" y="-2057400"/>
            <a:ext cx="3086100" cy="3086100"/>
            <a:chOff x="0" y="0"/>
            <a:chExt cx="812800" cy="812800"/>
          </a:xfrm>
        </p:grpSpPr>
        <p:sp>
          <p:nvSpPr>
            <p:cNvPr id="12300"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301"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12291" name="Group 5"/>
          <p:cNvGrpSpPr>
            <a:grpSpLocks/>
          </p:cNvGrpSpPr>
          <p:nvPr/>
        </p:nvGrpSpPr>
        <p:grpSpPr bwMode="auto">
          <a:xfrm>
            <a:off x="1028700" y="9791700"/>
            <a:ext cx="6959600" cy="990600"/>
            <a:chOff x="0" y="0"/>
            <a:chExt cx="1832981" cy="260899"/>
          </a:xfrm>
        </p:grpSpPr>
        <p:sp>
          <p:nvSpPr>
            <p:cNvPr id="12298"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99"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12292" name="Group 8"/>
          <p:cNvGrpSpPr>
            <a:grpSpLocks/>
          </p:cNvGrpSpPr>
          <p:nvPr/>
        </p:nvGrpSpPr>
        <p:grpSpPr bwMode="auto">
          <a:xfrm>
            <a:off x="5549900" y="-2354263"/>
            <a:ext cx="3086100" cy="3086101"/>
            <a:chOff x="0" y="0"/>
            <a:chExt cx="812800" cy="812800"/>
          </a:xfrm>
        </p:grpSpPr>
        <p:sp>
          <p:nvSpPr>
            <p:cNvPr id="12296"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97"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11" name="Freeform 11"/>
          <p:cNvSpPr/>
          <p:nvPr/>
        </p:nvSpPr>
        <p:spPr>
          <a:xfrm>
            <a:off x="1028700" y="2064449"/>
            <a:ext cx="16230600" cy="6158103"/>
          </a:xfrm>
          <a:custGeom>
            <a:avLst/>
            <a:gdLst/>
            <a:ahLst/>
            <a:cxnLst/>
            <a:rect l="l" t="t" r="r" b="b"/>
            <a:pathLst>
              <a:path w="16230600" h="6158103">
                <a:moveTo>
                  <a:pt x="0" y="0"/>
                </a:moveTo>
                <a:lnTo>
                  <a:pt x="16230600" y="0"/>
                </a:lnTo>
                <a:lnTo>
                  <a:pt x="16230600" y="6158102"/>
                </a:lnTo>
                <a:lnTo>
                  <a:pt x="0" y="6158102"/>
                </a:lnTo>
                <a:lnTo>
                  <a:pt x="0" y="0"/>
                </a:lnTo>
                <a:close/>
              </a:path>
            </a:pathLst>
          </a:custGeom>
          <a:blipFill>
            <a:blip r:embed="rId2" cstate="print"/>
            <a:stretch>
              <a:fillRect t="-2131"/>
            </a:stretch>
          </a:blipFill>
        </p:spPr>
      </p:sp>
    </p:spTree>
    <p:extLst>
      <p:ext uri="{BB962C8B-B14F-4D97-AF65-F5344CB8AC3E}">
        <p14:creationId xmlns:p14="http://schemas.microsoft.com/office/powerpoint/2010/main" val="3590817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602" y="6057900"/>
            <a:ext cx="1018999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42530" cy="605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447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495300"/>
            <a:ext cx="16706391" cy="944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36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35887"/>
            <a:ext cx="16011525" cy="103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865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7259300" y="-2057400"/>
            <a:ext cx="3086100" cy="3086100"/>
            <a:chOff x="0" y="0"/>
            <a:chExt cx="812800" cy="812800"/>
          </a:xfrm>
        </p:grpSpPr>
        <p:sp>
          <p:nvSpPr>
            <p:cNvPr id="3082"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3"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grpSp>
        <p:nvGrpSpPr>
          <p:cNvPr id="3075" name="Group 5"/>
          <p:cNvGrpSpPr>
            <a:grpSpLocks/>
          </p:cNvGrpSpPr>
          <p:nvPr/>
        </p:nvGrpSpPr>
        <p:grpSpPr bwMode="auto">
          <a:xfrm>
            <a:off x="1028700" y="9791700"/>
            <a:ext cx="6959600" cy="990600"/>
            <a:chOff x="0" y="0"/>
            <a:chExt cx="1832981" cy="260899"/>
          </a:xfrm>
        </p:grpSpPr>
        <p:sp>
          <p:nvSpPr>
            <p:cNvPr id="3080"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Lst>
              <a:ahLst/>
              <a:cxnLst>
                <a:cxn ang="0">
                  <a:pos x="T0" y="T1"/>
                </a:cxn>
                <a:cxn ang="0">
                  <a:pos x="T2" y="T3"/>
                </a:cxn>
                <a:cxn ang="0">
                  <a:pos x="T4" y="T5"/>
                </a:cxn>
                <a:cxn ang="0">
                  <a:pos x="T6" y="T7"/>
                </a:cxn>
              </a:cxnLst>
              <a:rect l="0" t="0" r="r" b="b"/>
              <a:pathLst>
                <a:path w="1832981" h="260899">
                  <a:moveTo>
                    <a:pt x="0" y="0"/>
                  </a:moveTo>
                  <a:lnTo>
                    <a:pt x="1832981" y="0"/>
                  </a:lnTo>
                  <a:lnTo>
                    <a:pt x="1832981" y="260899"/>
                  </a:lnTo>
                  <a:lnTo>
                    <a:pt x="0" y="260899"/>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1"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grpSp>
        <p:nvGrpSpPr>
          <p:cNvPr id="3076" name="Group 8"/>
          <p:cNvGrpSpPr>
            <a:grpSpLocks/>
          </p:cNvGrpSpPr>
          <p:nvPr/>
        </p:nvGrpSpPr>
        <p:grpSpPr bwMode="auto">
          <a:xfrm>
            <a:off x="5549900" y="-2354263"/>
            <a:ext cx="3086100" cy="3086101"/>
            <a:chOff x="0" y="0"/>
            <a:chExt cx="812800" cy="812800"/>
          </a:xfrm>
        </p:grpSpPr>
        <p:sp>
          <p:nvSpPr>
            <p:cNvPr id="3078"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9"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sp>
        <p:nvSpPr>
          <p:cNvPr id="3077" name="Freeform 11"/>
          <p:cNvSpPr>
            <a:spLocks/>
          </p:cNvSpPr>
          <p:nvPr/>
        </p:nvSpPr>
        <p:spPr bwMode="auto">
          <a:xfrm>
            <a:off x="2114550" y="1104900"/>
            <a:ext cx="14058900" cy="8077200"/>
          </a:xfrm>
          <a:custGeom>
            <a:avLst/>
            <a:gdLst>
              <a:gd name="T0" fmla="*/ 0 w 14059985"/>
              <a:gd name="T1" fmla="*/ 0 h 8078756"/>
              <a:gd name="T2" fmla="*/ 14059986 w 14059985"/>
              <a:gd name="T3" fmla="*/ 0 h 8078756"/>
              <a:gd name="T4" fmla="*/ 14059986 w 14059985"/>
              <a:gd name="T5" fmla="*/ 8078756 h 8078756"/>
              <a:gd name="T6" fmla="*/ 0 w 14059985"/>
              <a:gd name="T7" fmla="*/ 8078756 h 8078756"/>
              <a:gd name="T8" fmla="*/ 0 w 14059985"/>
              <a:gd name="T9" fmla="*/ 0 h 8078756"/>
            </a:gdLst>
            <a:ahLst/>
            <a:cxnLst>
              <a:cxn ang="0">
                <a:pos x="T0" y="T1"/>
              </a:cxn>
              <a:cxn ang="0">
                <a:pos x="T2" y="T3"/>
              </a:cxn>
              <a:cxn ang="0">
                <a:pos x="T4" y="T5"/>
              </a:cxn>
              <a:cxn ang="0">
                <a:pos x="T6" y="T7"/>
              </a:cxn>
              <a:cxn ang="0">
                <a:pos x="T8" y="T9"/>
              </a:cxn>
            </a:cxnLst>
            <a:rect l="0" t="0" r="r" b="b"/>
            <a:pathLst>
              <a:path w="14059985" h="8078756">
                <a:moveTo>
                  <a:pt x="0" y="0"/>
                </a:moveTo>
                <a:lnTo>
                  <a:pt x="14059986" y="0"/>
                </a:lnTo>
                <a:lnTo>
                  <a:pt x="14059986" y="8078756"/>
                </a:lnTo>
                <a:lnTo>
                  <a:pt x="0" y="8078756"/>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3962753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7" y="2781300"/>
            <a:ext cx="1784994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699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94592"/>
            <a:ext cx="17037011" cy="363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066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52500"/>
            <a:ext cx="15664285" cy="858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61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62300"/>
            <a:ext cx="17995662"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605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6" y="190500"/>
            <a:ext cx="17678400" cy="995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558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 y="495300"/>
            <a:ext cx="18009278" cy="889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018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76299"/>
            <a:ext cx="14630400" cy="857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452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723900"/>
            <a:ext cx="17300864" cy="845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08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7259300" y="-2057400"/>
            <a:ext cx="3086100" cy="3086100"/>
            <a:chOff x="0" y="0"/>
            <a:chExt cx="812800" cy="812800"/>
          </a:xfrm>
        </p:grpSpPr>
        <p:sp>
          <p:nvSpPr>
            <p:cNvPr id="23564"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5"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3555" name="Group 5"/>
          <p:cNvGrpSpPr>
            <a:grpSpLocks/>
          </p:cNvGrpSpPr>
          <p:nvPr/>
        </p:nvGrpSpPr>
        <p:grpSpPr bwMode="auto">
          <a:xfrm>
            <a:off x="1028700" y="9791700"/>
            <a:ext cx="6959600" cy="990600"/>
            <a:chOff x="0" y="0"/>
            <a:chExt cx="1832981" cy="260899"/>
          </a:xfrm>
        </p:grpSpPr>
        <p:sp>
          <p:nvSpPr>
            <p:cNvPr id="23562"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3"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3556" name="Group 8"/>
          <p:cNvGrpSpPr>
            <a:grpSpLocks/>
          </p:cNvGrpSpPr>
          <p:nvPr/>
        </p:nvGrpSpPr>
        <p:grpSpPr bwMode="auto">
          <a:xfrm>
            <a:off x="5549900" y="-2354263"/>
            <a:ext cx="3086100" cy="3086101"/>
            <a:chOff x="0" y="0"/>
            <a:chExt cx="812800" cy="812800"/>
          </a:xfrm>
        </p:grpSpPr>
        <p:sp>
          <p:nvSpPr>
            <p:cNvPr id="23560"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1"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11" name="Freeform 11"/>
          <p:cNvSpPr/>
          <p:nvPr/>
        </p:nvSpPr>
        <p:spPr>
          <a:xfrm>
            <a:off x="1028700" y="2088508"/>
            <a:ext cx="16230600" cy="6109984"/>
          </a:xfrm>
          <a:custGeom>
            <a:avLst/>
            <a:gdLst/>
            <a:ahLst/>
            <a:cxnLst/>
            <a:rect l="l" t="t" r="r" b="b"/>
            <a:pathLst>
              <a:path w="16230600" h="6109984">
                <a:moveTo>
                  <a:pt x="0" y="0"/>
                </a:moveTo>
                <a:lnTo>
                  <a:pt x="16230600" y="0"/>
                </a:lnTo>
                <a:lnTo>
                  <a:pt x="16230600" y="6109984"/>
                </a:lnTo>
                <a:lnTo>
                  <a:pt x="0" y="6109984"/>
                </a:lnTo>
                <a:lnTo>
                  <a:pt x="0" y="0"/>
                </a:lnTo>
                <a:close/>
              </a:path>
            </a:pathLst>
          </a:custGeom>
          <a:blipFill>
            <a:blip r:embed="rId2" cstate="print"/>
            <a:stretch>
              <a:fillRect t="-214" b="-214"/>
            </a:stretch>
          </a:blipFill>
        </p:spPr>
      </p:sp>
    </p:spTree>
    <p:extLst>
      <p:ext uri="{BB962C8B-B14F-4D97-AF65-F5344CB8AC3E}">
        <p14:creationId xmlns:p14="http://schemas.microsoft.com/office/powerpoint/2010/main" val="3998193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6019800" y="989231"/>
            <a:ext cx="6858000" cy="646331"/>
          </a:xfrm>
          <a:prstGeom prst="rect">
            <a:avLst/>
          </a:prstGeom>
        </p:spPr>
        <p:txBody>
          <a:bodyPr wrap="square">
            <a:spAutoFit/>
          </a:bodyPr>
          <a:lstStyle/>
          <a:p>
            <a:r>
              <a:rPr lang="tr-TR" sz="3600" b="1" dirty="0"/>
              <a:t>KPSS (ORTAÖĞRETİM)</a:t>
            </a:r>
          </a:p>
        </p:txBody>
      </p:sp>
      <p:sp>
        <p:nvSpPr>
          <p:cNvPr id="3" name="Dikdörtgen 2"/>
          <p:cNvSpPr/>
          <p:nvPr/>
        </p:nvSpPr>
        <p:spPr>
          <a:xfrm>
            <a:off x="1295400" y="2171700"/>
            <a:ext cx="15697200" cy="1754326"/>
          </a:xfrm>
          <a:prstGeom prst="rect">
            <a:avLst/>
          </a:prstGeom>
        </p:spPr>
        <p:txBody>
          <a:bodyPr wrap="square">
            <a:spAutoFit/>
          </a:bodyPr>
          <a:lstStyle/>
          <a:p>
            <a:r>
              <a:rPr lang="tr-TR" sz="3600" dirty="0"/>
              <a:t>KPSS Ortaöğretim Sınavı, lise mezunu bireylerin devlet kurumlarında çalışmak için girmesi gereken bir sınavdır. Bu sınav, kamu kurumlarında memur, sözleşmeli personel veya farklı statülerde görev almak isteyen adaylar için gereklidir.</a:t>
            </a:r>
          </a:p>
        </p:txBody>
      </p:sp>
      <p:sp>
        <p:nvSpPr>
          <p:cNvPr id="4" name="Dikdörtgen 3"/>
          <p:cNvSpPr/>
          <p:nvPr/>
        </p:nvSpPr>
        <p:spPr>
          <a:xfrm>
            <a:off x="3429000" y="4533900"/>
            <a:ext cx="12039600" cy="4524315"/>
          </a:xfrm>
          <a:prstGeom prst="rect">
            <a:avLst/>
          </a:prstGeom>
        </p:spPr>
        <p:txBody>
          <a:bodyPr wrap="square">
            <a:spAutoFit/>
          </a:bodyPr>
          <a:lstStyle/>
          <a:p>
            <a:r>
              <a:rPr lang="tr-TR" sz="2400" b="1" dirty="0"/>
              <a:t>KPSS Ortaöğretim Sınavı'nda </a:t>
            </a:r>
            <a:r>
              <a:rPr lang="tr-TR" sz="2400" b="1" u="sng" dirty="0"/>
              <a:t>60 Genel Yetenek</a:t>
            </a:r>
            <a:r>
              <a:rPr lang="tr-TR" sz="2400" b="1" dirty="0"/>
              <a:t> ve </a:t>
            </a:r>
            <a:r>
              <a:rPr lang="tr-TR" sz="2400" b="1" u="sng" dirty="0"/>
              <a:t>60 Genel Kültür Sorusu </a:t>
            </a:r>
            <a:r>
              <a:rPr lang="tr-TR" sz="2400" b="1" dirty="0"/>
              <a:t>sorulur</a:t>
            </a:r>
            <a:r>
              <a:rPr lang="tr-TR" sz="2400" b="1" dirty="0" smtClean="0"/>
              <a:t>. </a:t>
            </a:r>
            <a:r>
              <a:rPr lang="fi-FI" sz="2400" dirty="0"/>
              <a:t> </a:t>
            </a:r>
            <a:endParaRPr lang="tr-TR" sz="2400" dirty="0" smtClean="0"/>
          </a:p>
          <a:p>
            <a:r>
              <a:rPr lang="tr-TR" sz="2400" b="1" dirty="0" smtClean="0"/>
              <a:t>Süre: </a:t>
            </a:r>
            <a:r>
              <a:rPr lang="fi-FI" sz="2400" b="1" dirty="0" smtClean="0"/>
              <a:t>130 </a:t>
            </a:r>
            <a:r>
              <a:rPr lang="fi-FI" sz="2400" b="1" dirty="0"/>
              <a:t>dakika (2 saat 10 dakika)</a:t>
            </a:r>
            <a:endParaRPr lang="tr-TR" sz="2400" b="1" dirty="0" smtClean="0"/>
          </a:p>
          <a:p>
            <a:endParaRPr lang="tr-TR" sz="2400" b="1" dirty="0"/>
          </a:p>
          <a:p>
            <a:r>
              <a:rPr lang="tr-TR" sz="2400" b="1" dirty="0"/>
              <a:t>Genel Yetenek:</a:t>
            </a:r>
            <a:endParaRPr lang="tr-TR" sz="2400" dirty="0"/>
          </a:p>
          <a:p>
            <a:r>
              <a:rPr lang="tr-TR" sz="2400" dirty="0"/>
              <a:t>Sözel Bölüm:    30</a:t>
            </a:r>
          </a:p>
          <a:p>
            <a:r>
              <a:rPr lang="tr-TR" sz="2400" dirty="0"/>
              <a:t>Sayısal Bölüm: </a:t>
            </a:r>
            <a:r>
              <a:rPr lang="tr-TR" sz="2400" dirty="0" smtClean="0"/>
              <a:t>30</a:t>
            </a:r>
          </a:p>
          <a:p>
            <a:endParaRPr lang="tr-TR" sz="2400" dirty="0"/>
          </a:p>
          <a:p>
            <a:r>
              <a:rPr lang="tr-TR" sz="2400" b="1" dirty="0"/>
              <a:t>Genel Kültür:</a:t>
            </a:r>
            <a:endParaRPr lang="tr-TR" sz="2400" dirty="0"/>
          </a:p>
          <a:p>
            <a:r>
              <a:rPr lang="tr-TR" sz="2400" dirty="0"/>
              <a:t>Tarih: 27</a:t>
            </a:r>
          </a:p>
          <a:p>
            <a:r>
              <a:rPr lang="tr-TR" sz="2400" dirty="0"/>
              <a:t>Türkiye Coğrafyası: 18</a:t>
            </a:r>
          </a:p>
          <a:p>
            <a:r>
              <a:rPr lang="tr-TR" sz="2400" dirty="0"/>
              <a:t>Temel Yurttaşlık Bilgisi: 6</a:t>
            </a:r>
          </a:p>
          <a:p>
            <a:r>
              <a:rPr lang="tr-TR" sz="2400" dirty="0"/>
              <a:t>Türkiye ve Dünya ile İlgili Genel, Kültürel ve Güncel Sosyoekonomik Konular: 4</a:t>
            </a:r>
            <a:endParaRPr lang="tr-TR" dirty="0"/>
          </a:p>
        </p:txBody>
      </p:sp>
    </p:spTree>
    <p:extLst>
      <p:ext uri="{BB962C8B-B14F-4D97-AF65-F5344CB8AC3E}">
        <p14:creationId xmlns:p14="http://schemas.microsoft.com/office/powerpoint/2010/main" val="282058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7259300" y="-2057400"/>
            <a:ext cx="3086100" cy="3086100"/>
            <a:chOff x="0" y="0"/>
            <a:chExt cx="812800" cy="812800"/>
          </a:xfrm>
        </p:grpSpPr>
        <p:sp>
          <p:nvSpPr>
            <p:cNvPr id="4109"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10"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grpSp>
        <p:nvGrpSpPr>
          <p:cNvPr id="4099" name="Group 5"/>
          <p:cNvGrpSpPr>
            <a:grpSpLocks/>
          </p:cNvGrpSpPr>
          <p:nvPr/>
        </p:nvGrpSpPr>
        <p:grpSpPr bwMode="auto">
          <a:xfrm>
            <a:off x="1028700" y="9791700"/>
            <a:ext cx="6959600" cy="990600"/>
            <a:chOff x="0" y="0"/>
            <a:chExt cx="1832981" cy="260899"/>
          </a:xfrm>
        </p:grpSpPr>
        <p:sp>
          <p:nvSpPr>
            <p:cNvPr id="4107"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Lst>
              <a:ahLst/>
              <a:cxnLst>
                <a:cxn ang="0">
                  <a:pos x="T0" y="T1"/>
                </a:cxn>
                <a:cxn ang="0">
                  <a:pos x="T2" y="T3"/>
                </a:cxn>
                <a:cxn ang="0">
                  <a:pos x="T4" y="T5"/>
                </a:cxn>
                <a:cxn ang="0">
                  <a:pos x="T6" y="T7"/>
                </a:cxn>
              </a:cxnLst>
              <a:rect l="0" t="0" r="r" b="b"/>
              <a:pathLst>
                <a:path w="1832981" h="260899">
                  <a:moveTo>
                    <a:pt x="0" y="0"/>
                  </a:moveTo>
                  <a:lnTo>
                    <a:pt x="1832981" y="0"/>
                  </a:lnTo>
                  <a:lnTo>
                    <a:pt x="1832981" y="260899"/>
                  </a:lnTo>
                  <a:lnTo>
                    <a:pt x="0" y="260899"/>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08"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sp>
        <p:nvSpPr>
          <p:cNvPr id="4100" name="Freeform 8"/>
          <p:cNvSpPr>
            <a:spLocks/>
          </p:cNvSpPr>
          <p:nvPr/>
        </p:nvSpPr>
        <p:spPr bwMode="auto">
          <a:xfrm>
            <a:off x="2762250" y="534988"/>
            <a:ext cx="12763500" cy="9217025"/>
          </a:xfrm>
          <a:custGeom>
            <a:avLst/>
            <a:gdLst>
              <a:gd name="T0" fmla="*/ 0 w 12764047"/>
              <a:gd name="T1" fmla="*/ 0 h 9216025"/>
              <a:gd name="T2" fmla="*/ 12764048 w 12764047"/>
              <a:gd name="T3" fmla="*/ 0 h 9216025"/>
              <a:gd name="T4" fmla="*/ 12764048 w 12764047"/>
              <a:gd name="T5" fmla="*/ 9216024 h 9216025"/>
              <a:gd name="T6" fmla="*/ 0 w 12764047"/>
              <a:gd name="T7" fmla="*/ 9216024 h 9216025"/>
              <a:gd name="T8" fmla="*/ 0 w 12764047"/>
              <a:gd name="T9" fmla="*/ 0 h 9216025"/>
            </a:gdLst>
            <a:ahLst/>
            <a:cxnLst>
              <a:cxn ang="0">
                <a:pos x="T0" y="T1"/>
              </a:cxn>
              <a:cxn ang="0">
                <a:pos x="T2" y="T3"/>
              </a:cxn>
              <a:cxn ang="0">
                <a:pos x="T4" y="T5"/>
              </a:cxn>
              <a:cxn ang="0">
                <a:pos x="T6" y="T7"/>
              </a:cxn>
              <a:cxn ang="0">
                <a:pos x="T8" y="T9"/>
              </a:cxn>
            </a:cxnLst>
            <a:rect l="0" t="0" r="r" b="b"/>
            <a:pathLst>
              <a:path w="12764047" h="9216025">
                <a:moveTo>
                  <a:pt x="0" y="0"/>
                </a:moveTo>
                <a:lnTo>
                  <a:pt x="12764048" y="0"/>
                </a:lnTo>
                <a:lnTo>
                  <a:pt x="12764048" y="9216024"/>
                </a:lnTo>
                <a:lnTo>
                  <a:pt x="0" y="921602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4101" name="Group 9"/>
          <p:cNvGrpSpPr>
            <a:grpSpLocks/>
          </p:cNvGrpSpPr>
          <p:nvPr/>
        </p:nvGrpSpPr>
        <p:grpSpPr bwMode="auto">
          <a:xfrm>
            <a:off x="5549900" y="-2354263"/>
            <a:ext cx="3086100" cy="3086101"/>
            <a:chOff x="0" y="0"/>
            <a:chExt cx="812800" cy="812800"/>
          </a:xfrm>
        </p:grpSpPr>
        <p:sp>
          <p:nvSpPr>
            <p:cNvPr id="4105" name="Freeform 10"/>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Lst>
              <a:ahLst/>
              <a:cxnLst>
                <a:cxn ang="0">
                  <a:pos x="T0" y="T1"/>
                </a:cxn>
                <a:cxn ang="0">
                  <a:pos x="T2" y="T3"/>
                </a:cxn>
                <a:cxn ang="0">
                  <a:pos x="T4" y="T5"/>
                </a:cxn>
                <a:cxn ang="0">
                  <a:pos x="T6" y="T7"/>
                </a:cxn>
                <a:cxn ang="0">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06" name="TextBox 11"/>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2663"/>
                </a:lnSpc>
              </a:pPr>
              <a:endParaRPr lang="tr-TR" altLang="tr-TR"/>
            </a:p>
          </p:txBody>
        </p:sp>
      </p:grpSp>
      <p:sp>
        <p:nvSpPr>
          <p:cNvPr id="4102" name="TextBox 12"/>
          <p:cNvSpPr txBox="1">
            <a:spLocks noChangeArrowheads="1"/>
          </p:cNvSpPr>
          <p:nvPr/>
        </p:nvSpPr>
        <p:spPr bwMode="auto">
          <a:xfrm>
            <a:off x="7513638" y="2122488"/>
            <a:ext cx="241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4338"/>
              </a:lnSpc>
            </a:pPr>
            <a:r>
              <a:rPr lang="en-US" altLang="tr-TR" sz="3100">
                <a:solidFill>
                  <a:srgbClr val="FFFFFF"/>
                </a:solidFill>
                <a:latin typeface="Abril Fatface" charset="-94"/>
              </a:rPr>
              <a:t>8</a:t>
            </a:r>
          </a:p>
        </p:txBody>
      </p:sp>
      <p:sp>
        <p:nvSpPr>
          <p:cNvPr id="4103" name="TextBox 13"/>
          <p:cNvSpPr txBox="1">
            <a:spLocks noChangeArrowheads="1"/>
          </p:cNvSpPr>
          <p:nvPr/>
        </p:nvSpPr>
        <p:spPr bwMode="auto">
          <a:xfrm>
            <a:off x="7513638" y="4594225"/>
            <a:ext cx="2428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4338"/>
              </a:lnSpc>
            </a:pPr>
            <a:r>
              <a:rPr lang="en-US" altLang="tr-TR" sz="3100">
                <a:solidFill>
                  <a:srgbClr val="FFFFFF"/>
                </a:solidFill>
                <a:latin typeface="Abril Fatface" charset="-94"/>
              </a:rPr>
              <a:t>9</a:t>
            </a:r>
          </a:p>
        </p:txBody>
      </p:sp>
      <p:sp>
        <p:nvSpPr>
          <p:cNvPr id="4104" name="TextBox 14"/>
          <p:cNvSpPr txBox="1">
            <a:spLocks noChangeArrowheads="1"/>
          </p:cNvSpPr>
          <p:nvPr/>
        </p:nvSpPr>
        <p:spPr bwMode="auto">
          <a:xfrm>
            <a:off x="7513638" y="7067550"/>
            <a:ext cx="2428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4338"/>
              </a:lnSpc>
            </a:pPr>
            <a:r>
              <a:rPr lang="en-US" altLang="tr-TR" sz="3100">
                <a:solidFill>
                  <a:srgbClr val="FFFFFF"/>
                </a:solidFill>
                <a:latin typeface="Abril Fatface" charset="-94"/>
              </a:rPr>
              <a:t>9</a:t>
            </a:r>
          </a:p>
        </p:txBody>
      </p:sp>
    </p:spTree>
    <p:extLst>
      <p:ext uri="{BB962C8B-B14F-4D97-AF65-F5344CB8AC3E}">
        <p14:creationId xmlns:p14="http://schemas.microsoft.com/office/powerpoint/2010/main" val="163564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07" y="2324100"/>
            <a:ext cx="11049000" cy="23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705600" y="1028700"/>
            <a:ext cx="10363200" cy="707886"/>
          </a:xfrm>
          <a:prstGeom prst="rect">
            <a:avLst/>
          </a:prstGeom>
          <a:noFill/>
        </p:spPr>
        <p:txBody>
          <a:bodyPr wrap="square" rtlCol="0">
            <a:spAutoFit/>
          </a:bodyPr>
          <a:lstStyle/>
          <a:p>
            <a:r>
              <a:rPr lang="tr-TR" sz="4000" b="1" dirty="0" smtClean="0">
                <a:latin typeface="+mj-lt"/>
              </a:rPr>
              <a:t>KPSS (ORTAÖĞRETİM)</a:t>
            </a:r>
            <a:endParaRPr lang="tr-TR" sz="4000" b="1" dirty="0">
              <a:latin typeface="+mj-l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296" y="4914900"/>
            <a:ext cx="9421718" cy="191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143146"/>
            <a:ext cx="9947214" cy="140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9144000" y="8578591"/>
            <a:ext cx="9144000" cy="1754326"/>
          </a:xfrm>
          <a:prstGeom prst="rect">
            <a:avLst/>
          </a:prstGeom>
          <a:solidFill>
            <a:schemeClr val="bg1"/>
          </a:solidFill>
        </p:spPr>
        <p:txBody>
          <a:bodyPr>
            <a:spAutoFit/>
          </a:bodyPr>
          <a:lstStyle/>
          <a:p>
            <a:r>
              <a:rPr lang="tr-TR" b="1" dirty="0"/>
              <a:t>KPSS ORTAÖĞRETİM BAŞVURUSU NASIL YAPILACAK?</a:t>
            </a:r>
            <a:r>
              <a:rPr lang="tr-TR" dirty="0"/>
              <a:t/>
            </a:r>
            <a:br>
              <a:rPr lang="tr-TR" dirty="0"/>
            </a:br>
            <a:r>
              <a:rPr lang="tr-TR" dirty="0"/>
              <a:t/>
            </a:r>
            <a:br>
              <a:rPr lang="tr-TR" dirty="0"/>
            </a:br>
            <a:r>
              <a:rPr lang="tr-TR" dirty="0"/>
              <a:t>ÖSYM’nin açıklamasına göre KPSS ortaöğretim sınavına başvuru ÖSYM’nin aday işlemleri sistemi üzerinden gerçekleşecek. Ödemeler başvuru sırasında internet üzerinden yapılabilecek. Başvuru tarihleri arasında https://ais.osym.gov.tr/ sayfasından işlemlerinizi tamamlayabilirsiniz.</a:t>
            </a:r>
            <a:br>
              <a:rPr lang="tr-TR" dirty="0"/>
            </a:br>
            <a:endParaRPr lang="tr-TR" dirty="0"/>
          </a:p>
        </p:txBody>
      </p:sp>
    </p:spTree>
    <p:extLst>
      <p:ext uri="{BB962C8B-B14F-4D97-AF65-F5344CB8AC3E}">
        <p14:creationId xmlns:p14="http://schemas.microsoft.com/office/powerpoint/2010/main" val="90942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Metin kutusu 1"/>
          <p:cNvSpPr txBox="1"/>
          <p:nvPr/>
        </p:nvSpPr>
        <p:spPr>
          <a:xfrm>
            <a:off x="5791200" y="936171"/>
            <a:ext cx="12268200" cy="646331"/>
          </a:xfrm>
          <a:prstGeom prst="rect">
            <a:avLst/>
          </a:prstGeom>
          <a:noFill/>
        </p:spPr>
        <p:txBody>
          <a:bodyPr wrap="square" rtlCol="0">
            <a:spAutoFit/>
          </a:bodyPr>
          <a:lstStyle/>
          <a:p>
            <a:r>
              <a:rPr lang="tr-TR" sz="3600" b="1" dirty="0" smtClean="0"/>
              <a:t>Dikey GECİŞ Sınavı (DGS)</a:t>
            </a:r>
            <a:endParaRPr lang="tr-TR" sz="3600" b="1" dirty="0"/>
          </a:p>
        </p:txBody>
      </p:sp>
      <p:sp>
        <p:nvSpPr>
          <p:cNvPr id="3" name="Dikdörtgen 2"/>
          <p:cNvSpPr/>
          <p:nvPr/>
        </p:nvSpPr>
        <p:spPr>
          <a:xfrm>
            <a:off x="3200400" y="3086100"/>
            <a:ext cx="12649200" cy="4832092"/>
          </a:xfrm>
          <a:prstGeom prst="rect">
            <a:avLst/>
          </a:prstGeom>
        </p:spPr>
        <p:txBody>
          <a:bodyPr wrap="square">
            <a:spAutoFit/>
          </a:bodyPr>
          <a:lstStyle/>
          <a:p>
            <a:r>
              <a:rPr lang="tr-TR" sz="2800" dirty="0"/>
              <a:t>2 yıllık üniversitelerden mezun olan ön lisans mezunlarının 4 yıllık lisans bölümlerine geçiş yapmasını sağlayan sınava Dikey Geçiş Sınavı denir. DGS’ye girebilmek için örgün veya </a:t>
            </a:r>
            <a:r>
              <a:rPr lang="tr-TR" sz="2800" dirty="0" smtClean="0"/>
              <a:t>açık öğretim fark etmeksizin </a:t>
            </a:r>
            <a:r>
              <a:rPr lang="tr-TR" sz="2800" dirty="0"/>
              <a:t>bir ön lisans programından mezun olmuş olmak ya da son sınıf öğrencisi olmak gerekir.</a:t>
            </a:r>
            <a:br>
              <a:rPr lang="tr-TR" sz="2800" dirty="0"/>
            </a:br>
            <a:endParaRPr lang="tr-TR" sz="2800" dirty="0"/>
          </a:p>
          <a:p>
            <a:r>
              <a:rPr lang="tr-TR" sz="2800" dirty="0"/>
              <a:t>Sınav başvuruları Nisan ayı içerisinde alınmaktadır. Sınav ise her sene Temmuz yada Ağustos ayı içerisinde yapılmaktadır</a:t>
            </a:r>
            <a:r>
              <a:rPr lang="tr-TR" sz="2800" dirty="0" smtClean="0"/>
              <a:t>.</a:t>
            </a:r>
          </a:p>
          <a:p>
            <a:endParaRPr lang="tr-TR" sz="2800" dirty="0"/>
          </a:p>
          <a:p>
            <a:r>
              <a:rPr lang="tr-TR" sz="2800" dirty="0"/>
              <a:t>Her üniversite dikey geçiş yapacak öğrenciler için %10’luk bir kontenjan açmak zorundadır. Bu sayı her üniversite için 5-10 kişilik bir kontenjana denk gelmektedir. Açılan kontenjanların az olması, öğrenciler arası rekabeti daha da arttırmaktadır.</a:t>
            </a:r>
          </a:p>
        </p:txBody>
      </p:sp>
    </p:spTree>
    <p:extLst>
      <p:ext uri="{BB962C8B-B14F-4D97-AF65-F5344CB8AC3E}">
        <p14:creationId xmlns:p14="http://schemas.microsoft.com/office/powerpoint/2010/main" val="2060683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2819400" y="2857500"/>
            <a:ext cx="10896600" cy="3108543"/>
          </a:xfrm>
          <a:prstGeom prst="rect">
            <a:avLst/>
          </a:prstGeom>
        </p:spPr>
        <p:txBody>
          <a:bodyPr wrap="square">
            <a:spAutoFit/>
          </a:bodyPr>
          <a:lstStyle/>
          <a:p>
            <a:r>
              <a:rPr lang="tr-TR" sz="2800" b="1" dirty="0"/>
              <a:t>DGS Sınavı Nasıldır? Hangi Derslerden Oluşur</a:t>
            </a:r>
            <a:r>
              <a:rPr lang="tr-TR" sz="2800" b="1" dirty="0" smtClean="0"/>
              <a:t>?</a:t>
            </a:r>
          </a:p>
          <a:p>
            <a:endParaRPr lang="tr-TR" sz="2800" b="1" dirty="0"/>
          </a:p>
          <a:p>
            <a:r>
              <a:rPr lang="tr-TR" sz="2800" dirty="0"/>
              <a:t>Dikey Geçiş Sınavı yani DGS eşit ağırlık düzeyinde bir sınavdır. 120 sorudan oluşan sınav hem sözel hem sayısal ağırlıklıdır. Sınavın 60 sorusu Türkçe, 60 sorusu Matematik olmak üzere her bölümde 10’ar soruluk mantık sorusu da bulunmaktadır. Sınav süresi ise 150 dakika yani 2 saat 30 dakikadan oluşmaktadır.</a:t>
            </a:r>
          </a:p>
        </p:txBody>
      </p:sp>
    </p:spTree>
    <p:extLst>
      <p:ext uri="{BB962C8B-B14F-4D97-AF65-F5344CB8AC3E}">
        <p14:creationId xmlns:p14="http://schemas.microsoft.com/office/powerpoint/2010/main" val="1031710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7259300" y="-2057400"/>
            <a:ext cx="3086100" cy="3086100"/>
            <a:chOff x="0" y="0"/>
            <a:chExt cx="812800" cy="812800"/>
          </a:xfrm>
        </p:grpSpPr>
        <p:sp>
          <p:nvSpPr>
            <p:cNvPr id="24590"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1"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4579" name="Group 5"/>
          <p:cNvGrpSpPr>
            <a:grpSpLocks/>
          </p:cNvGrpSpPr>
          <p:nvPr/>
        </p:nvGrpSpPr>
        <p:grpSpPr bwMode="auto">
          <a:xfrm>
            <a:off x="1028700" y="9791700"/>
            <a:ext cx="6959600" cy="990600"/>
            <a:chOff x="0" y="0"/>
            <a:chExt cx="1832981" cy="260899"/>
          </a:xfrm>
        </p:grpSpPr>
        <p:sp>
          <p:nvSpPr>
            <p:cNvPr id="24588"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9"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4580" name="Group 8"/>
          <p:cNvGrpSpPr>
            <a:grpSpLocks/>
          </p:cNvGrpSpPr>
          <p:nvPr/>
        </p:nvGrpSpPr>
        <p:grpSpPr bwMode="auto">
          <a:xfrm>
            <a:off x="5549900" y="-2354263"/>
            <a:ext cx="3086100" cy="3086101"/>
            <a:chOff x="0" y="0"/>
            <a:chExt cx="812800" cy="812800"/>
          </a:xfrm>
        </p:grpSpPr>
        <p:sp>
          <p:nvSpPr>
            <p:cNvPr id="24586"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7"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24581" name="Freeform 11"/>
          <p:cNvSpPr>
            <a:spLocks/>
          </p:cNvSpPr>
          <p:nvPr/>
        </p:nvSpPr>
        <p:spPr bwMode="auto">
          <a:xfrm>
            <a:off x="1028700" y="1100138"/>
            <a:ext cx="16230600" cy="8086725"/>
          </a:xfrm>
          <a:custGeom>
            <a:avLst/>
            <a:gdLst>
              <a:gd name="T0" fmla="*/ 0 w 16230600"/>
              <a:gd name="T1" fmla="*/ 0 h 8086691"/>
              <a:gd name="T2" fmla="*/ 16230600 w 16230600"/>
              <a:gd name="T3" fmla="*/ 0 h 8086691"/>
              <a:gd name="T4" fmla="*/ 16230600 w 16230600"/>
              <a:gd name="T5" fmla="*/ 8086726 h 8086691"/>
              <a:gd name="T6" fmla="*/ 0 w 16230600"/>
              <a:gd name="T7" fmla="*/ 8086726 h 8086691"/>
              <a:gd name="T8" fmla="*/ 0 w 16230600"/>
              <a:gd name="T9" fmla="*/ 0 h 8086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30600" h="8086691">
                <a:moveTo>
                  <a:pt x="0" y="0"/>
                </a:moveTo>
                <a:lnTo>
                  <a:pt x="16230600" y="0"/>
                </a:lnTo>
                <a:lnTo>
                  <a:pt x="16230600" y="8086692"/>
                </a:lnTo>
                <a:lnTo>
                  <a:pt x="0" y="808669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TextBox 12"/>
          <p:cNvSpPr txBox="1"/>
          <p:nvPr/>
        </p:nvSpPr>
        <p:spPr>
          <a:xfrm>
            <a:off x="12655550" y="646113"/>
            <a:ext cx="2151063" cy="379412"/>
          </a:xfrm>
          <a:prstGeom prst="rect">
            <a:avLst/>
          </a:prstGeom>
        </p:spPr>
        <p:txBody>
          <a:bodyPr lIns="0" tIns="0" rIns="0" bIns="0">
            <a:spAutoFit/>
          </a:bodyPr>
          <a:lstStyle/>
          <a:p>
            <a:pPr algn="ctr" fontAlgn="auto">
              <a:lnSpc>
                <a:spcPts val="3179"/>
              </a:lnSpc>
              <a:spcBef>
                <a:spcPts val="0"/>
              </a:spcBef>
              <a:spcAft>
                <a:spcPts val="0"/>
              </a:spcAft>
              <a:defRPr/>
            </a:pPr>
            <a:r>
              <a:rPr lang="en-US" sz="2271">
                <a:solidFill>
                  <a:srgbClr val="000000"/>
                </a:solidFill>
                <a:latin typeface="Canva Sans Bold"/>
                <a:cs typeface="+mn-cs"/>
              </a:rPr>
              <a:t>3-30 ocak 2024</a:t>
            </a:r>
          </a:p>
        </p:txBody>
      </p:sp>
      <p:sp>
        <p:nvSpPr>
          <p:cNvPr id="13" name="TextBox 13"/>
          <p:cNvSpPr txBox="1"/>
          <p:nvPr/>
        </p:nvSpPr>
        <p:spPr>
          <a:xfrm>
            <a:off x="12660313" y="1062038"/>
            <a:ext cx="1679575" cy="381000"/>
          </a:xfrm>
          <a:prstGeom prst="rect">
            <a:avLst/>
          </a:prstGeom>
        </p:spPr>
        <p:txBody>
          <a:bodyPr lIns="0" tIns="0" rIns="0" bIns="0">
            <a:spAutoFit/>
          </a:bodyPr>
          <a:lstStyle/>
          <a:p>
            <a:pPr algn="ctr" fontAlgn="auto">
              <a:lnSpc>
                <a:spcPts val="3179"/>
              </a:lnSpc>
              <a:spcBef>
                <a:spcPts val="0"/>
              </a:spcBef>
              <a:spcAft>
                <a:spcPts val="0"/>
              </a:spcAft>
              <a:defRPr/>
            </a:pPr>
            <a:r>
              <a:rPr lang="en-US" sz="2271">
                <a:solidFill>
                  <a:srgbClr val="000000"/>
                </a:solidFill>
                <a:latin typeface="Canva Sans Bold"/>
                <a:cs typeface="+mn-cs"/>
              </a:rPr>
              <a:t>3 Mart 2024</a:t>
            </a:r>
          </a:p>
        </p:txBody>
      </p:sp>
      <p:sp>
        <p:nvSpPr>
          <p:cNvPr id="14" name="TextBox 14"/>
          <p:cNvSpPr txBox="1"/>
          <p:nvPr/>
        </p:nvSpPr>
        <p:spPr>
          <a:xfrm>
            <a:off x="10086975" y="646113"/>
            <a:ext cx="2308225" cy="379412"/>
          </a:xfrm>
          <a:prstGeom prst="rect">
            <a:avLst/>
          </a:prstGeom>
        </p:spPr>
        <p:txBody>
          <a:bodyPr lIns="0" tIns="0" rIns="0" bIns="0">
            <a:spAutoFit/>
          </a:bodyPr>
          <a:lstStyle/>
          <a:p>
            <a:pPr algn="ctr" fontAlgn="auto">
              <a:lnSpc>
                <a:spcPts val="3179"/>
              </a:lnSpc>
              <a:spcBef>
                <a:spcPts val="0"/>
              </a:spcBef>
              <a:spcAft>
                <a:spcPts val="0"/>
              </a:spcAft>
              <a:defRPr/>
            </a:pPr>
            <a:r>
              <a:rPr lang="en-US" sz="2271" dirty="0" err="1">
                <a:solidFill>
                  <a:srgbClr val="000000"/>
                </a:solidFill>
                <a:latin typeface="Canva Sans Bold"/>
                <a:cs typeface="+mn-cs"/>
              </a:rPr>
              <a:t>Sınava</a:t>
            </a:r>
            <a:r>
              <a:rPr lang="en-US" sz="2271" dirty="0">
                <a:solidFill>
                  <a:srgbClr val="000000"/>
                </a:solidFill>
                <a:latin typeface="Canva Sans Bold"/>
                <a:cs typeface="+mn-cs"/>
              </a:rPr>
              <a:t> </a:t>
            </a:r>
            <a:r>
              <a:rPr lang="en-US" sz="2271" dirty="0" err="1">
                <a:solidFill>
                  <a:srgbClr val="000000"/>
                </a:solidFill>
                <a:latin typeface="Canva Sans Bold"/>
                <a:cs typeface="+mn-cs"/>
              </a:rPr>
              <a:t>Başvuru</a:t>
            </a:r>
            <a:r>
              <a:rPr lang="en-US" sz="2271" dirty="0">
                <a:solidFill>
                  <a:srgbClr val="000000"/>
                </a:solidFill>
                <a:latin typeface="Canva Sans Bold"/>
                <a:cs typeface="+mn-cs"/>
              </a:rPr>
              <a:t>: </a:t>
            </a:r>
          </a:p>
        </p:txBody>
      </p:sp>
      <p:sp>
        <p:nvSpPr>
          <p:cNvPr id="15" name="TextBox 15"/>
          <p:cNvSpPr txBox="1"/>
          <p:nvPr/>
        </p:nvSpPr>
        <p:spPr>
          <a:xfrm>
            <a:off x="10086975" y="1062038"/>
            <a:ext cx="1733550" cy="381000"/>
          </a:xfrm>
          <a:prstGeom prst="rect">
            <a:avLst/>
          </a:prstGeom>
        </p:spPr>
        <p:txBody>
          <a:bodyPr lIns="0" tIns="0" rIns="0" bIns="0">
            <a:spAutoFit/>
          </a:bodyPr>
          <a:lstStyle/>
          <a:p>
            <a:pPr algn="ctr" fontAlgn="auto">
              <a:lnSpc>
                <a:spcPts val="3179"/>
              </a:lnSpc>
              <a:spcBef>
                <a:spcPts val="0"/>
              </a:spcBef>
              <a:spcAft>
                <a:spcPts val="0"/>
              </a:spcAft>
              <a:defRPr/>
            </a:pPr>
            <a:r>
              <a:rPr lang="en-US" sz="2271" dirty="0">
                <a:solidFill>
                  <a:srgbClr val="000000"/>
                </a:solidFill>
                <a:latin typeface="Canva Sans Bold"/>
                <a:cs typeface="+mn-cs"/>
              </a:rPr>
              <a:t>MSÜ </a:t>
            </a:r>
            <a:r>
              <a:rPr lang="en-US" sz="2271" dirty="0" err="1">
                <a:solidFill>
                  <a:srgbClr val="000000"/>
                </a:solidFill>
                <a:latin typeface="Canva Sans Bold"/>
                <a:cs typeface="+mn-cs"/>
              </a:rPr>
              <a:t>Sınavı</a:t>
            </a:r>
            <a:r>
              <a:rPr lang="en-US" sz="2271" dirty="0">
                <a:solidFill>
                  <a:srgbClr val="000000"/>
                </a:solidFill>
                <a:latin typeface="Canva Sans Bold"/>
                <a:cs typeface="+mn-cs"/>
              </a:rPr>
              <a:t>: </a:t>
            </a:r>
          </a:p>
        </p:txBody>
      </p:sp>
    </p:spTree>
    <p:extLst>
      <p:ext uri="{BB962C8B-B14F-4D97-AF65-F5344CB8AC3E}">
        <p14:creationId xmlns:p14="http://schemas.microsoft.com/office/powerpoint/2010/main" val="3773090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7259300" y="-2057400"/>
            <a:ext cx="3086100" cy="3086100"/>
            <a:chOff x="0" y="0"/>
            <a:chExt cx="812800" cy="812800"/>
          </a:xfrm>
        </p:grpSpPr>
        <p:sp>
          <p:nvSpPr>
            <p:cNvPr id="25613"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14"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5603" name="Group 5"/>
          <p:cNvGrpSpPr>
            <a:grpSpLocks/>
          </p:cNvGrpSpPr>
          <p:nvPr/>
        </p:nvGrpSpPr>
        <p:grpSpPr bwMode="auto">
          <a:xfrm>
            <a:off x="1028700" y="9791700"/>
            <a:ext cx="6959600" cy="990600"/>
            <a:chOff x="0" y="0"/>
            <a:chExt cx="1832981" cy="260899"/>
          </a:xfrm>
        </p:grpSpPr>
        <p:sp>
          <p:nvSpPr>
            <p:cNvPr id="25611"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12"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5604" name="Group 8"/>
          <p:cNvGrpSpPr>
            <a:grpSpLocks/>
          </p:cNvGrpSpPr>
          <p:nvPr/>
        </p:nvGrpSpPr>
        <p:grpSpPr bwMode="auto">
          <a:xfrm>
            <a:off x="5549900" y="-2354263"/>
            <a:ext cx="3086100" cy="3086101"/>
            <a:chOff x="0" y="0"/>
            <a:chExt cx="812800" cy="812800"/>
          </a:xfrm>
        </p:grpSpPr>
        <p:sp>
          <p:nvSpPr>
            <p:cNvPr id="25609"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10"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25605" name="Freeform 11"/>
          <p:cNvSpPr>
            <a:spLocks/>
          </p:cNvSpPr>
          <p:nvPr/>
        </p:nvSpPr>
        <p:spPr bwMode="auto">
          <a:xfrm>
            <a:off x="1028700" y="1231900"/>
            <a:ext cx="16230600" cy="7823200"/>
          </a:xfrm>
          <a:custGeom>
            <a:avLst/>
            <a:gdLst>
              <a:gd name="T0" fmla="*/ 0 w 16230600"/>
              <a:gd name="T1" fmla="*/ 0 h 7823383"/>
              <a:gd name="T2" fmla="*/ 16230600 w 16230600"/>
              <a:gd name="T3" fmla="*/ 0 h 7823383"/>
              <a:gd name="T4" fmla="*/ 16230600 w 16230600"/>
              <a:gd name="T5" fmla="*/ 7823199 h 7823383"/>
              <a:gd name="T6" fmla="*/ 0 w 16230600"/>
              <a:gd name="T7" fmla="*/ 7823199 h 7823383"/>
              <a:gd name="T8" fmla="*/ 0 w 16230600"/>
              <a:gd name="T9" fmla="*/ 0 h 7823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30600" h="7823383">
                <a:moveTo>
                  <a:pt x="0" y="0"/>
                </a:moveTo>
                <a:lnTo>
                  <a:pt x="16230600" y="0"/>
                </a:lnTo>
                <a:lnTo>
                  <a:pt x="16230600" y="7823382"/>
                </a:lnTo>
                <a:lnTo>
                  <a:pt x="0" y="782338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5606" name="Group 12"/>
          <p:cNvGrpSpPr>
            <a:grpSpLocks/>
          </p:cNvGrpSpPr>
          <p:nvPr/>
        </p:nvGrpSpPr>
        <p:grpSpPr bwMode="auto">
          <a:xfrm>
            <a:off x="12226925" y="7243763"/>
            <a:ext cx="5607050" cy="1543050"/>
            <a:chOff x="0" y="0"/>
            <a:chExt cx="1476440" cy="406400"/>
          </a:xfrm>
        </p:grpSpPr>
        <p:sp>
          <p:nvSpPr>
            <p:cNvPr id="25607" name="Freeform 13"/>
            <p:cNvSpPr>
              <a:spLocks/>
            </p:cNvSpPr>
            <p:nvPr/>
          </p:nvSpPr>
          <p:spPr bwMode="auto">
            <a:xfrm>
              <a:off x="0" y="0"/>
              <a:ext cx="1476440" cy="406400"/>
            </a:xfrm>
            <a:custGeom>
              <a:avLst/>
              <a:gdLst>
                <a:gd name="T0" fmla="*/ 0 w 1476440"/>
                <a:gd name="T1" fmla="*/ 0 h 406400"/>
                <a:gd name="T2" fmla="*/ 1273240 w 1476440"/>
                <a:gd name="T3" fmla="*/ 0 h 406400"/>
                <a:gd name="T4" fmla="*/ 1476440 w 1476440"/>
                <a:gd name="T5" fmla="*/ 203200 h 406400"/>
                <a:gd name="T6" fmla="*/ 1273240 w 1476440"/>
                <a:gd name="T7" fmla="*/ 406400 h 406400"/>
                <a:gd name="T8" fmla="*/ 0 w 1476440"/>
                <a:gd name="T9" fmla="*/ 406400 h 406400"/>
                <a:gd name="T10" fmla="*/ 203200 w 1476440"/>
                <a:gd name="T11" fmla="*/ 203200 h 406400"/>
                <a:gd name="T12" fmla="*/ 0 w 1476440"/>
                <a:gd name="T13" fmla="*/ 0 h 406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6440" h="406400">
                  <a:moveTo>
                    <a:pt x="0" y="0"/>
                  </a:moveTo>
                  <a:lnTo>
                    <a:pt x="1273240" y="0"/>
                  </a:lnTo>
                  <a:lnTo>
                    <a:pt x="1476440" y="203200"/>
                  </a:lnTo>
                  <a:lnTo>
                    <a:pt x="1273240" y="406400"/>
                  </a:lnTo>
                  <a:lnTo>
                    <a:pt x="0" y="406400"/>
                  </a:lnTo>
                  <a:lnTo>
                    <a:pt x="203200" y="203200"/>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08" name="TextBox 14"/>
            <p:cNvSpPr txBox="1">
              <a:spLocks noChangeArrowheads="1"/>
            </p:cNvSpPr>
            <p:nvPr/>
          </p:nvSpPr>
          <p:spPr bwMode="auto">
            <a:xfrm>
              <a:off x="177800" y="-47625"/>
              <a:ext cx="122244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Tree>
    <p:extLst>
      <p:ext uri="{BB962C8B-B14F-4D97-AF65-F5344CB8AC3E}">
        <p14:creationId xmlns:p14="http://schemas.microsoft.com/office/powerpoint/2010/main" val="2582617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7259300" y="-2057400"/>
            <a:ext cx="3086100" cy="3086100"/>
            <a:chOff x="0" y="0"/>
            <a:chExt cx="812800" cy="812800"/>
          </a:xfrm>
        </p:grpSpPr>
        <p:sp>
          <p:nvSpPr>
            <p:cNvPr id="28682"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83"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8675" name="Group 5"/>
          <p:cNvGrpSpPr>
            <a:grpSpLocks/>
          </p:cNvGrpSpPr>
          <p:nvPr/>
        </p:nvGrpSpPr>
        <p:grpSpPr bwMode="auto">
          <a:xfrm>
            <a:off x="1028700" y="9791700"/>
            <a:ext cx="6959600" cy="990600"/>
            <a:chOff x="0" y="0"/>
            <a:chExt cx="1832981" cy="260899"/>
          </a:xfrm>
        </p:grpSpPr>
        <p:sp>
          <p:nvSpPr>
            <p:cNvPr id="28680"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81"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8676" name="Group 8"/>
          <p:cNvGrpSpPr>
            <a:grpSpLocks/>
          </p:cNvGrpSpPr>
          <p:nvPr/>
        </p:nvGrpSpPr>
        <p:grpSpPr bwMode="auto">
          <a:xfrm>
            <a:off x="5549900" y="-2354263"/>
            <a:ext cx="3086100" cy="3086101"/>
            <a:chOff x="0" y="0"/>
            <a:chExt cx="812800" cy="812800"/>
          </a:xfrm>
        </p:grpSpPr>
        <p:sp>
          <p:nvSpPr>
            <p:cNvPr id="28678"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79"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28677" name="Freeform 11"/>
          <p:cNvSpPr>
            <a:spLocks/>
          </p:cNvSpPr>
          <p:nvPr/>
        </p:nvSpPr>
        <p:spPr bwMode="auto">
          <a:xfrm>
            <a:off x="1109663" y="2886075"/>
            <a:ext cx="16068675" cy="4514850"/>
          </a:xfrm>
          <a:custGeom>
            <a:avLst/>
            <a:gdLst>
              <a:gd name="T0" fmla="*/ 0 w 16069609"/>
              <a:gd name="T1" fmla="*/ 0 h 4514353"/>
              <a:gd name="T2" fmla="*/ 16068676 w 16069609"/>
              <a:gd name="T3" fmla="*/ 0 h 4514353"/>
              <a:gd name="T4" fmla="*/ 16068676 w 16069609"/>
              <a:gd name="T5" fmla="*/ 4514849 h 4514353"/>
              <a:gd name="T6" fmla="*/ 0 w 16069609"/>
              <a:gd name="T7" fmla="*/ 4514849 h 4514353"/>
              <a:gd name="T8" fmla="*/ 0 w 16069609"/>
              <a:gd name="T9" fmla="*/ 0 h 45143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69609" h="4514353">
                <a:moveTo>
                  <a:pt x="0" y="0"/>
                </a:moveTo>
                <a:lnTo>
                  <a:pt x="16069610" y="0"/>
                </a:lnTo>
                <a:lnTo>
                  <a:pt x="16069610" y="4514352"/>
                </a:lnTo>
                <a:lnTo>
                  <a:pt x="0" y="451435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320390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7259300" y="-2057400"/>
            <a:ext cx="3086100" cy="3086100"/>
            <a:chOff x="0" y="0"/>
            <a:chExt cx="812800" cy="812800"/>
          </a:xfrm>
        </p:grpSpPr>
        <p:sp>
          <p:nvSpPr>
            <p:cNvPr id="29706"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07"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9699" name="Group 5"/>
          <p:cNvGrpSpPr>
            <a:grpSpLocks/>
          </p:cNvGrpSpPr>
          <p:nvPr/>
        </p:nvGrpSpPr>
        <p:grpSpPr bwMode="auto">
          <a:xfrm>
            <a:off x="1028700" y="9791700"/>
            <a:ext cx="6959600" cy="990600"/>
            <a:chOff x="0" y="0"/>
            <a:chExt cx="1832981" cy="260899"/>
          </a:xfrm>
        </p:grpSpPr>
        <p:sp>
          <p:nvSpPr>
            <p:cNvPr id="29704"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05"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29700" name="Group 8"/>
          <p:cNvGrpSpPr>
            <a:grpSpLocks/>
          </p:cNvGrpSpPr>
          <p:nvPr/>
        </p:nvGrpSpPr>
        <p:grpSpPr bwMode="auto">
          <a:xfrm>
            <a:off x="5549900" y="-2354263"/>
            <a:ext cx="3086100" cy="3086101"/>
            <a:chOff x="0" y="0"/>
            <a:chExt cx="812800" cy="812800"/>
          </a:xfrm>
        </p:grpSpPr>
        <p:sp>
          <p:nvSpPr>
            <p:cNvPr id="29702"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03"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29701" name="Freeform 11"/>
          <p:cNvSpPr>
            <a:spLocks/>
          </p:cNvSpPr>
          <p:nvPr/>
        </p:nvSpPr>
        <p:spPr bwMode="auto">
          <a:xfrm>
            <a:off x="1028700" y="1789113"/>
            <a:ext cx="16230600" cy="6708775"/>
          </a:xfrm>
          <a:custGeom>
            <a:avLst/>
            <a:gdLst>
              <a:gd name="T0" fmla="*/ 0 w 16230600"/>
              <a:gd name="T1" fmla="*/ 0 h 6707344"/>
              <a:gd name="T2" fmla="*/ 16230600 w 16230600"/>
              <a:gd name="T3" fmla="*/ 0 h 6707344"/>
              <a:gd name="T4" fmla="*/ 16230600 w 16230600"/>
              <a:gd name="T5" fmla="*/ 6708775 h 6707344"/>
              <a:gd name="T6" fmla="*/ 0 w 16230600"/>
              <a:gd name="T7" fmla="*/ 6708775 h 6707344"/>
              <a:gd name="T8" fmla="*/ 0 w 16230600"/>
              <a:gd name="T9" fmla="*/ 0 h 6707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30600" h="6707344">
                <a:moveTo>
                  <a:pt x="0" y="0"/>
                </a:moveTo>
                <a:lnTo>
                  <a:pt x="16230600" y="0"/>
                </a:lnTo>
                <a:lnTo>
                  <a:pt x="16230600" y="6707344"/>
                </a:lnTo>
                <a:lnTo>
                  <a:pt x="0" y="670734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1228386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7259300" y="-2057400"/>
            <a:ext cx="3086100" cy="3086100"/>
            <a:chOff x="0" y="0"/>
            <a:chExt cx="812800" cy="812800"/>
          </a:xfrm>
        </p:grpSpPr>
        <p:sp>
          <p:nvSpPr>
            <p:cNvPr id="30730"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31"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30723" name="Group 5"/>
          <p:cNvGrpSpPr>
            <a:grpSpLocks/>
          </p:cNvGrpSpPr>
          <p:nvPr/>
        </p:nvGrpSpPr>
        <p:grpSpPr bwMode="auto">
          <a:xfrm>
            <a:off x="1028700" y="9791700"/>
            <a:ext cx="6959600" cy="990600"/>
            <a:chOff x="0" y="0"/>
            <a:chExt cx="1832981" cy="260899"/>
          </a:xfrm>
        </p:grpSpPr>
        <p:sp>
          <p:nvSpPr>
            <p:cNvPr id="30728"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29"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30724" name="Group 8"/>
          <p:cNvGrpSpPr>
            <a:grpSpLocks/>
          </p:cNvGrpSpPr>
          <p:nvPr/>
        </p:nvGrpSpPr>
        <p:grpSpPr bwMode="auto">
          <a:xfrm>
            <a:off x="5549900" y="-2354263"/>
            <a:ext cx="3086100" cy="3086101"/>
            <a:chOff x="0" y="0"/>
            <a:chExt cx="812800" cy="812800"/>
          </a:xfrm>
        </p:grpSpPr>
        <p:sp>
          <p:nvSpPr>
            <p:cNvPr id="30726"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7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27"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30725" name="Freeform 11"/>
          <p:cNvSpPr>
            <a:spLocks/>
          </p:cNvSpPr>
          <p:nvPr/>
        </p:nvSpPr>
        <p:spPr bwMode="auto">
          <a:xfrm>
            <a:off x="2182813" y="731838"/>
            <a:ext cx="13922375" cy="8997950"/>
          </a:xfrm>
          <a:custGeom>
            <a:avLst/>
            <a:gdLst>
              <a:gd name="T0" fmla="*/ 0 w 13922259"/>
              <a:gd name="T1" fmla="*/ 0 h 8997719"/>
              <a:gd name="T2" fmla="*/ 13922374 w 13922259"/>
              <a:gd name="T3" fmla="*/ 0 h 8997719"/>
              <a:gd name="T4" fmla="*/ 13922374 w 13922259"/>
              <a:gd name="T5" fmla="*/ 8997950 h 8997719"/>
              <a:gd name="T6" fmla="*/ 0 w 13922259"/>
              <a:gd name="T7" fmla="*/ 8997950 h 8997719"/>
              <a:gd name="T8" fmla="*/ 0 w 13922259"/>
              <a:gd name="T9" fmla="*/ 0 h 8997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22259" h="8997719">
                <a:moveTo>
                  <a:pt x="0" y="0"/>
                </a:moveTo>
                <a:lnTo>
                  <a:pt x="13922258" y="0"/>
                </a:lnTo>
                <a:lnTo>
                  <a:pt x="13922258" y="8997719"/>
                </a:lnTo>
                <a:lnTo>
                  <a:pt x="0" y="8997719"/>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2122203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26917"/>
            <a:ext cx="9067800" cy="8645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102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37356"/>
            <a:ext cx="7239000" cy="74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80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24701"/>
            <a:ext cx="11488737" cy="644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9444" y="527958"/>
            <a:ext cx="3708399" cy="2939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47" y="495300"/>
            <a:ext cx="14150697"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250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571499"/>
            <a:ext cx="8915400" cy="876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007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02358"/>
            <a:ext cx="8203455" cy="810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361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095500"/>
            <a:ext cx="6400800" cy="626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880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800100"/>
            <a:ext cx="7848600" cy="808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688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1714"/>
            <a:ext cx="8495026" cy="857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499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Şükrü\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95300"/>
            <a:ext cx="8153400" cy="852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65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Şükrü\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9099"/>
            <a:ext cx="8382000" cy="941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664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Şükrü\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81258"/>
            <a:ext cx="8534399" cy="856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Şükrü\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7943"/>
            <a:ext cx="9067800" cy="917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2189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Şükrü\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87484"/>
            <a:ext cx="9220199" cy="913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8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7259300" y="-2057400"/>
            <a:ext cx="3086100" cy="3086100"/>
            <a:chOff x="0" y="0"/>
            <a:chExt cx="812800" cy="812800"/>
          </a:xfrm>
        </p:grpSpPr>
        <p:sp>
          <p:nvSpPr>
            <p:cNvPr id="6154"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5"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6147" name="Group 5"/>
          <p:cNvGrpSpPr>
            <a:grpSpLocks/>
          </p:cNvGrpSpPr>
          <p:nvPr/>
        </p:nvGrpSpPr>
        <p:grpSpPr bwMode="auto">
          <a:xfrm>
            <a:off x="1028700" y="9791700"/>
            <a:ext cx="6959600" cy="990600"/>
            <a:chOff x="0" y="0"/>
            <a:chExt cx="1832981" cy="260899"/>
          </a:xfrm>
        </p:grpSpPr>
        <p:sp>
          <p:nvSpPr>
            <p:cNvPr id="6152"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3"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6148" name="Group 8"/>
          <p:cNvGrpSpPr>
            <a:grpSpLocks/>
          </p:cNvGrpSpPr>
          <p:nvPr/>
        </p:nvGrpSpPr>
        <p:grpSpPr bwMode="auto">
          <a:xfrm>
            <a:off x="5549900" y="-2354263"/>
            <a:ext cx="3086100" cy="3086101"/>
            <a:chOff x="0" y="0"/>
            <a:chExt cx="812800" cy="812800"/>
          </a:xfrm>
        </p:grpSpPr>
        <p:sp>
          <p:nvSpPr>
            <p:cNvPr id="6150"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1"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6149" name="Freeform 11"/>
          <p:cNvSpPr>
            <a:spLocks/>
          </p:cNvSpPr>
          <p:nvPr/>
        </p:nvSpPr>
        <p:spPr bwMode="auto">
          <a:xfrm>
            <a:off x="1343025" y="858838"/>
            <a:ext cx="15601950" cy="8569325"/>
          </a:xfrm>
          <a:custGeom>
            <a:avLst/>
            <a:gdLst>
              <a:gd name="T0" fmla="*/ 0 w 15601349"/>
              <a:gd name="T1" fmla="*/ 0 h 8569214"/>
              <a:gd name="T2" fmla="*/ 15601951 w 15601349"/>
              <a:gd name="T3" fmla="*/ 0 h 8569214"/>
              <a:gd name="T4" fmla="*/ 15601951 w 15601349"/>
              <a:gd name="T5" fmla="*/ 8569325 h 8569214"/>
              <a:gd name="T6" fmla="*/ 0 w 15601349"/>
              <a:gd name="T7" fmla="*/ 8569325 h 8569214"/>
              <a:gd name="T8" fmla="*/ 0 w 15601349"/>
              <a:gd name="T9" fmla="*/ 0 h 8569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01349" h="8569214">
                <a:moveTo>
                  <a:pt x="0" y="0"/>
                </a:moveTo>
                <a:lnTo>
                  <a:pt x="15601350" y="0"/>
                </a:lnTo>
                <a:lnTo>
                  <a:pt x="15601350" y="8569214"/>
                </a:lnTo>
                <a:lnTo>
                  <a:pt x="0" y="856921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37172639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85900"/>
            <a:ext cx="18135600" cy="792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533400" y="495299"/>
            <a:ext cx="9067800" cy="584775"/>
          </a:xfrm>
          <a:prstGeom prst="rect">
            <a:avLst/>
          </a:prstGeom>
          <a:noFill/>
        </p:spPr>
        <p:txBody>
          <a:bodyPr wrap="square" rtlCol="0">
            <a:spAutoFit/>
          </a:bodyPr>
          <a:lstStyle/>
          <a:p>
            <a:r>
              <a:rPr lang="tr-TR" sz="3200" b="1" dirty="0" smtClean="0"/>
              <a:t>TURİZM VE OTEL İŞLETME</a:t>
            </a:r>
            <a:endParaRPr lang="tr-TR" sz="3200" b="1" dirty="0"/>
          </a:p>
        </p:txBody>
      </p:sp>
    </p:spTree>
    <p:extLst>
      <p:ext uri="{BB962C8B-B14F-4D97-AF65-F5344CB8AC3E}">
        <p14:creationId xmlns:p14="http://schemas.microsoft.com/office/powerpoint/2010/main" val="3241176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8300"/>
            <a:ext cx="17491778" cy="822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143000" y="723900"/>
            <a:ext cx="6248400" cy="523220"/>
          </a:xfrm>
          <a:prstGeom prst="rect">
            <a:avLst/>
          </a:prstGeom>
          <a:noFill/>
        </p:spPr>
        <p:txBody>
          <a:bodyPr wrap="square" rtlCol="0">
            <a:spAutoFit/>
          </a:bodyPr>
          <a:lstStyle/>
          <a:p>
            <a:r>
              <a:rPr lang="tr-TR" sz="2800" b="1" dirty="0"/>
              <a:t>Sivil Havacılık Kabin Hizmetleri (TYT</a:t>
            </a:r>
            <a:r>
              <a:rPr lang="tr-TR" sz="2800" b="1" dirty="0" smtClean="0"/>
              <a:t>)</a:t>
            </a:r>
            <a:endParaRPr lang="tr-TR" sz="2800" dirty="0"/>
          </a:p>
        </p:txBody>
      </p:sp>
    </p:spTree>
    <p:extLst>
      <p:ext uri="{BB962C8B-B14F-4D97-AF65-F5344CB8AC3E}">
        <p14:creationId xmlns:p14="http://schemas.microsoft.com/office/powerpoint/2010/main" val="481057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9300"/>
            <a:ext cx="17586620" cy="766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533400" y="800100"/>
            <a:ext cx="6781800" cy="646331"/>
          </a:xfrm>
          <a:prstGeom prst="rect">
            <a:avLst/>
          </a:prstGeom>
          <a:noFill/>
        </p:spPr>
        <p:txBody>
          <a:bodyPr wrap="square" rtlCol="0">
            <a:spAutoFit/>
          </a:bodyPr>
          <a:lstStyle/>
          <a:p>
            <a:r>
              <a:rPr lang="tr-TR" sz="3600" b="1" dirty="0" smtClean="0"/>
              <a:t>AŞÇILIK</a:t>
            </a:r>
            <a:endParaRPr lang="tr-TR" sz="3600" b="1" dirty="0"/>
          </a:p>
        </p:txBody>
      </p:sp>
    </p:spTree>
    <p:extLst>
      <p:ext uri="{BB962C8B-B14F-4D97-AF65-F5344CB8AC3E}">
        <p14:creationId xmlns:p14="http://schemas.microsoft.com/office/powerpoint/2010/main" val="40653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00174"/>
            <a:ext cx="15239999" cy="9102514"/>
          </a:xfrm>
          <a:prstGeom prst="rect">
            <a:avLst/>
          </a:prstGeom>
        </p:spPr>
      </p:pic>
      <p:sp>
        <p:nvSpPr>
          <p:cNvPr id="3" name="Metin kutusu 2"/>
          <p:cNvSpPr txBox="1"/>
          <p:nvPr/>
        </p:nvSpPr>
        <p:spPr>
          <a:xfrm>
            <a:off x="1066800" y="516941"/>
            <a:ext cx="7391400" cy="707886"/>
          </a:xfrm>
          <a:prstGeom prst="rect">
            <a:avLst/>
          </a:prstGeom>
          <a:noFill/>
        </p:spPr>
        <p:txBody>
          <a:bodyPr wrap="square" rtlCol="0">
            <a:spAutoFit/>
          </a:bodyPr>
          <a:lstStyle/>
          <a:p>
            <a:r>
              <a:rPr lang="tr-TR" sz="4000" b="1" dirty="0" smtClean="0"/>
              <a:t>CEZA VE İNFAZ</a:t>
            </a:r>
            <a:endParaRPr lang="tr-TR" sz="4000" b="1" dirty="0"/>
          </a:p>
        </p:txBody>
      </p:sp>
    </p:spTree>
    <p:extLst>
      <p:ext uri="{BB962C8B-B14F-4D97-AF65-F5344CB8AC3E}">
        <p14:creationId xmlns:p14="http://schemas.microsoft.com/office/powerpoint/2010/main" val="1049351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24100"/>
            <a:ext cx="15009598" cy="7701431"/>
          </a:xfrm>
          <a:prstGeom prst="rect">
            <a:avLst/>
          </a:prstGeom>
        </p:spPr>
      </p:pic>
      <p:sp>
        <p:nvSpPr>
          <p:cNvPr id="4" name="Metin kutusu 3"/>
          <p:cNvSpPr txBox="1"/>
          <p:nvPr/>
        </p:nvSpPr>
        <p:spPr>
          <a:xfrm>
            <a:off x="1371600" y="1409700"/>
            <a:ext cx="6553200" cy="707886"/>
          </a:xfrm>
          <a:prstGeom prst="rect">
            <a:avLst/>
          </a:prstGeom>
          <a:noFill/>
        </p:spPr>
        <p:txBody>
          <a:bodyPr wrap="square" rtlCol="0">
            <a:spAutoFit/>
          </a:bodyPr>
          <a:lstStyle/>
          <a:p>
            <a:r>
              <a:rPr lang="tr-TR" sz="4000" b="1" dirty="0" smtClean="0"/>
              <a:t>ADALET</a:t>
            </a:r>
            <a:endParaRPr lang="tr-TR" sz="4000" b="1" dirty="0"/>
          </a:p>
        </p:txBody>
      </p:sp>
    </p:spTree>
    <p:extLst>
      <p:ext uri="{BB962C8B-B14F-4D97-AF65-F5344CB8AC3E}">
        <p14:creationId xmlns:p14="http://schemas.microsoft.com/office/powerpoint/2010/main" val="36809280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77" y="2857500"/>
            <a:ext cx="17907723"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381000" y="1257300"/>
            <a:ext cx="8001000" cy="861774"/>
          </a:xfrm>
          <a:prstGeom prst="rect">
            <a:avLst/>
          </a:prstGeom>
          <a:noFill/>
        </p:spPr>
        <p:txBody>
          <a:bodyPr wrap="square" rtlCol="0">
            <a:spAutoFit/>
          </a:bodyPr>
          <a:lstStyle/>
          <a:p>
            <a:r>
              <a:rPr lang="tr-TR" sz="3200" b="1" dirty="0"/>
              <a:t>Ortopedik Protez ve </a:t>
            </a:r>
            <a:r>
              <a:rPr lang="tr-TR" sz="3200" b="1" dirty="0" err="1"/>
              <a:t>Ortez</a:t>
            </a:r>
            <a:r>
              <a:rPr lang="tr-TR" sz="3200" b="1" dirty="0"/>
              <a:t> (TYT)</a:t>
            </a:r>
          </a:p>
          <a:p>
            <a:endParaRPr lang="tr-TR" dirty="0"/>
          </a:p>
        </p:txBody>
      </p:sp>
    </p:spTree>
    <p:extLst>
      <p:ext uri="{BB962C8B-B14F-4D97-AF65-F5344CB8AC3E}">
        <p14:creationId xmlns:p14="http://schemas.microsoft.com/office/powerpoint/2010/main" val="36195786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43100"/>
            <a:ext cx="16206675" cy="7020830"/>
          </a:xfrm>
          <a:prstGeom prst="rect">
            <a:avLst/>
          </a:prstGeom>
        </p:spPr>
      </p:pic>
      <p:sp>
        <p:nvSpPr>
          <p:cNvPr id="3" name="Metin kutusu 2"/>
          <p:cNvSpPr txBox="1"/>
          <p:nvPr/>
        </p:nvSpPr>
        <p:spPr>
          <a:xfrm>
            <a:off x="1295400" y="800100"/>
            <a:ext cx="7315200" cy="707886"/>
          </a:xfrm>
          <a:prstGeom prst="rect">
            <a:avLst/>
          </a:prstGeom>
          <a:noFill/>
        </p:spPr>
        <p:txBody>
          <a:bodyPr wrap="square" rtlCol="0">
            <a:spAutoFit/>
          </a:bodyPr>
          <a:lstStyle/>
          <a:p>
            <a:r>
              <a:rPr lang="tr-TR" sz="4000" b="1" dirty="0" smtClean="0"/>
              <a:t>AŞÇILIK</a:t>
            </a:r>
            <a:endParaRPr lang="tr-TR" sz="4000" b="1" dirty="0"/>
          </a:p>
        </p:txBody>
      </p:sp>
    </p:spTree>
    <p:extLst>
      <p:ext uri="{BB962C8B-B14F-4D97-AF65-F5344CB8AC3E}">
        <p14:creationId xmlns:p14="http://schemas.microsoft.com/office/powerpoint/2010/main" val="3371213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47900"/>
            <a:ext cx="15624517" cy="7772400"/>
          </a:xfrm>
          <a:prstGeom prst="rect">
            <a:avLst/>
          </a:prstGeom>
        </p:spPr>
      </p:pic>
      <p:sp>
        <p:nvSpPr>
          <p:cNvPr id="3" name="Metin kutusu 2"/>
          <p:cNvSpPr txBox="1"/>
          <p:nvPr/>
        </p:nvSpPr>
        <p:spPr>
          <a:xfrm>
            <a:off x="1447800" y="1028700"/>
            <a:ext cx="8534400" cy="707886"/>
          </a:xfrm>
          <a:prstGeom prst="rect">
            <a:avLst/>
          </a:prstGeom>
          <a:noFill/>
        </p:spPr>
        <p:txBody>
          <a:bodyPr wrap="square" rtlCol="0">
            <a:spAutoFit/>
          </a:bodyPr>
          <a:lstStyle/>
          <a:p>
            <a:r>
              <a:rPr lang="tr-TR" sz="4000" b="1" dirty="0" smtClean="0"/>
              <a:t>ÇOCUK GELİŞİMİ</a:t>
            </a:r>
            <a:endParaRPr lang="tr-TR" sz="4000" b="1" dirty="0"/>
          </a:p>
        </p:txBody>
      </p:sp>
    </p:spTree>
    <p:extLst>
      <p:ext uri="{BB962C8B-B14F-4D97-AF65-F5344CB8AC3E}">
        <p14:creationId xmlns:p14="http://schemas.microsoft.com/office/powerpoint/2010/main" val="1438081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52700"/>
            <a:ext cx="17068350" cy="7444242"/>
          </a:xfrm>
          <a:prstGeom prst="rect">
            <a:avLst/>
          </a:prstGeom>
        </p:spPr>
      </p:pic>
      <p:sp>
        <p:nvSpPr>
          <p:cNvPr id="3" name="Metin kutusu 2"/>
          <p:cNvSpPr txBox="1"/>
          <p:nvPr/>
        </p:nvSpPr>
        <p:spPr>
          <a:xfrm>
            <a:off x="838200" y="1181100"/>
            <a:ext cx="9144000" cy="707886"/>
          </a:xfrm>
          <a:prstGeom prst="rect">
            <a:avLst/>
          </a:prstGeom>
          <a:noFill/>
        </p:spPr>
        <p:txBody>
          <a:bodyPr wrap="square" rtlCol="0">
            <a:spAutoFit/>
          </a:bodyPr>
          <a:lstStyle/>
          <a:p>
            <a:r>
              <a:rPr lang="tr-TR" sz="4000" b="1" dirty="0" smtClean="0"/>
              <a:t>DİŞ PROTEZ</a:t>
            </a:r>
            <a:endParaRPr lang="tr-TR" sz="4000" b="1" dirty="0"/>
          </a:p>
        </p:txBody>
      </p:sp>
    </p:spTree>
    <p:extLst>
      <p:ext uri="{BB962C8B-B14F-4D97-AF65-F5344CB8AC3E}">
        <p14:creationId xmlns:p14="http://schemas.microsoft.com/office/powerpoint/2010/main" val="934856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19" y="2171701"/>
            <a:ext cx="17748871"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838200" y="1057951"/>
            <a:ext cx="8001000" cy="923330"/>
          </a:xfrm>
          <a:prstGeom prst="rect">
            <a:avLst/>
          </a:prstGeom>
          <a:noFill/>
        </p:spPr>
        <p:txBody>
          <a:bodyPr wrap="square" rtlCol="0">
            <a:spAutoFit/>
          </a:bodyPr>
          <a:lstStyle/>
          <a:p>
            <a:r>
              <a:rPr lang="tr-TR" sz="3600" b="1" dirty="0"/>
              <a:t>Diyaliz (TYT)</a:t>
            </a:r>
          </a:p>
          <a:p>
            <a:endParaRPr lang="tr-TR" dirty="0"/>
          </a:p>
        </p:txBody>
      </p:sp>
    </p:spTree>
    <p:extLst>
      <p:ext uri="{BB962C8B-B14F-4D97-AF65-F5344CB8AC3E}">
        <p14:creationId xmlns:p14="http://schemas.microsoft.com/office/powerpoint/2010/main" val="670099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7259300" y="-2057400"/>
            <a:ext cx="3086100" cy="3086100"/>
            <a:chOff x="0" y="0"/>
            <a:chExt cx="812800" cy="812800"/>
          </a:xfrm>
        </p:grpSpPr>
        <p:sp>
          <p:nvSpPr>
            <p:cNvPr id="7178" name="Freeform 3"/>
            <p:cNvSpPr>
              <a:spLocks/>
            </p:cNvSpPr>
            <p:nvPr/>
          </p:nvSpPr>
          <p:spPr bwMode="auto">
            <a:xfrm>
              <a:off x="0" y="0"/>
              <a:ext cx="812800" cy="812800"/>
            </a:xfrm>
            <a:custGeom>
              <a:avLst/>
              <a:gdLst>
                <a:gd name="T0" fmla="*/ 127941 w 812800"/>
                <a:gd name="T1" fmla="*/ 0 h 812800"/>
                <a:gd name="T2" fmla="*/ 684859 w 812800"/>
                <a:gd name="T3" fmla="*/ 0 h 812800"/>
                <a:gd name="T4" fmla="*/ 775327 w 812800"/>
                <a:gd name="T5" fmla="*/ 37473 h 812800"/>
                <a:gd name="T6" fmla="*/ 812800 w 812800"/>
                <a:gd name="T7" fmla="*/ 127941 h 812800"/>
                <a:gd name="T8" fmla="*/ 812800 w 812800"/>
                <a:gd name="T9" fmla="*/ 684859 h 812800"/>
                <a:gd name="T10" fmla="*/ 775327 w 812800"/>
                <a:gd name="T11" fmla="*/ 775327 h 812800"/>
                <a:gd name="T12" fmla="*/ 684859 w 812800"/>
                <a:gd name="T13" fmla="*/ 812800 h 812800"/>
                <a:gd name="T14" fmla="*/ 127941 w 812800"/>
                <a:gd name="T15" fmla="*/ 812800 h 812800"/>
                <a:gd name="T16" fmla="*/ 37473 w 812800"/>
                <a:gd name="T17" fmla="*/ 775327 h 812800"/>
                <a:gd name="T18" fmla="*/ 0 w 812800"/>
                <a:gd name="T19" fmla="*/ 684859 h 812800"/>
                <a:gd name="T20" fmla="*/ 0 w 812800"/>
                <a:gd name="T21" fmla="*/ 127941 h 812800"/>
                <a:gd name="T22" fmla="*/ 37473 w 812800"/>
                <a:gd name="T23" fmla="*/ 37473 h 812800"/>
                <a:gd name="T24" fmla="*/ 127941 w 812800"/>
                <a:gd name="T25" fmla="*/ 0 h 812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79" name="TextBox 4"/>
            <p:cNvSpPr txBox="1">
              <a:spLocks noChangeArrowheads="1"/>
            </p:cNvSpPr>
            <p:nvPr/>
          </p:nvSpPr>
          <p:spPr bwMode="auto">
            <a:xfrm>
              <a:off x="0" y="-47625"/>
              <a:ext cx="812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7171" name="Group 5"/>
          <p:cNvGrpSpPr>
            <a:grpSpLocks/>
          </p:cNvGrpSpPr>
          <p:nvPr/>
        </p:nvGrpSpPr>
        <p:grpSpPr bwMode="auto">
          <a:xfrm>
            <a:off x="1028700" y="9791700"/>
            <a:ext cx="6959600" cy="990600"/>
            <a:chOff x="0" y="0"/>
            <a:chExt cx="1832981" cy="260899"/>
          </a:xfrm>
        </p:grpSpPr>
        <p:sp>
          <p:nvSpPr>
            <p:cNvPr id="7176" name="Freeform 6"/>
            <p:cNvSpPr>
              <a:spLocks/>
            </p:cNvSpPr>
            <p:nvPr/>
          </p:nvSpPr>
          <p:spPr bwMode="auto">
            <a:xfrm>
              <a:off x="0" y="0"/>
              <a:ext cx="1832981" cy="260899"/>
            </a:xfrm>
            <a:custGeom>
              <a:avLst/>
              <a:gdLst>
                <a:gd name="T0" fmla="*/ 0 w 1832981"/>
                <a:gd name="T1" fmla="*/ 0 h 260899"/>
                <a:gd name="T2" fmla="*/ 1832981 w 1832981"/>
                <a:gd name="T3" fmla="*/ 0 h 260899"/>
                <a:gd name="T4" fmla="*/ 1832981 w 1832981"/>
                <a:gd name="T5" fmla="*/ 260899 h 260899"/>
                <a:gd name="T6" fmla="*/ 0 w 1832981"/>
                <a:gd name="T7" fmla="*/ 260899 h 2608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2981" h="260899">
                  <a:moveTo>
                    <a:pt x="0" y="0"/>
                  </a:moveTo>
                  <a:lnTo>
                    <a:pt x="1832981" y="0"/>
                  </a:lnTo>
                  <a:lnTo>
                    <a:pt x="1832981" y="260899"/>
                  </a:lnTo>
                  <a:lnTo>
                    <a:pt x="0" y="260899"/>
                  </a:lnTo>
                  <a:lnTo>
                    <a:pt x="0" y="0"/>
                  </a:ln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77" name="TextBox 7"/>
            <p:cNvSpPr txBox="1">
              <a:spLocks noChangeArrowheads="1"/>
            </p:cNvSpPr>
            <p:nvPr/>
          </p:nvSpPr>
          <p:spPr bwMode="auto">
            <a:xfrm>
              <a:off x="0" y="-47625"/>
              <a:ext cx="1832981" cy="3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grpSp>
        <p:nvGrpSpPr>
          <p:cNvPr id="7172" name="Group 8"/>
          <p:cNvGrpSpPr>
            <a:grpSpLocks/>
          </p:cNvGrpSpPr>
          <p:nvPr/>
        </p:nvGrpSpPr>
        <p:grpSpPr bwMode="auto">
          <a:xfrm>
            <a:off x="5549900" y="-2354263"/>
            <a:ext cx="3086100" cy="3086101"/>
            <a:chOff x="0" y="0"/>
            <a:chExt cx="812800" cy="812800"/>
          </a:xfrm>
        </p:grpSpPr>
        <p:sp>
          <p:nvSpPr>
            <p:cNvPr id="7174" name="Freeform 9"/>
            <p:cNvSpPr>
              <a:spLocks/>
            </p:cNvSpPr>
            <p:nvPr/>
          </p:nvSpPr>
          <p:spPr bwMode="auto">
            <a:xfrm>
              <a:off x="0" y="0"/>
              <a:ext cx="812800" cy="812800"/>
            </a:xfrm>
            <a:custGeom>
              <a:avLst/>
              <a:gdLst>
                <a:gd name="T0" fmla="*/ 406400 w 812800"/>
                <a:gd name="T1" fmla="*/ 0 h 812800"/>
                <a:gd name="T2" fmla="*/ 0 w 812800"/>
                <a:gd name="T3" fmla="*/ 406400 h 812800"/>
                <a:gd name="T4" fmla="*/ 406400 w 812800"/>
                <a:gd name="T5" fmla="*/ 812800 h 812800"/>
                <a:gd name="T6" fmla="*/ 812800 w 812800"/>
                <a:gd name="T7" fmla="*/ 406400 h 812800"/>
                <a:gd name="T8" fmla="*/ 406400 w 812800"/>
                <a:gd name="T9" fmla="*/ 0 h 812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7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75" name="TextBox 10"/>
            <p:cNvSpPr txBox="1">
              <a:spLocks noChangeArrowheads="1"/>
            </p:cNvSpPr>
            <p:nvPr/>
          </p:nvSpPr>
          <p:spPr bwMode="auto">
            <a:xfrm>
              <a:off x="76200" y="28575"/>
              <a:ext cx="66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ts val="2663"/>
                </a:lnSpc>
                <a:spcBef>
                  <a:spcPct val="0"/>
                </a:spcBef>
                <a:buFontTx/>
                <a:buNone/>
              </a:pPr>
              <a:endParaRPr lang="tr-TR" altLang="tr-TR" sz="1800"/>
            </a:p>
          </p:txBody>
        </p:sp>
      </p:grpSp>
      <p:sp>
        <p:nvSpPr>
          <p:cNvPr id="7173" name="Freeform 11"/>
          <p:cNvSpPr>
            <a:spLocks/>
          </p:cNvSpPr>
          <p:nvPr/>
        </p:nvSpPr>
        <p:spPr bwMode="auto">
          <a:xfrm>
            <a:off x="1181100" y="741363"/>
            <a:ext cx="15925800" cy="8804275"/>
          </a:xfrm>
          <a:custGeom>
            <a:avLst/>
            <a:gdLst>
              <a:gd name="T0" fmla="*/ 0 w 15925387"/>
              <a:gd name="T1" fmla="*/ 0 h 8803604"/>
              <a:gd name="T2" fmla="*/ 15925799 w 15925387"/>
              <a:gd name="T3" fmla="*/ 0 h 8803604"/>
              <a:gd name="T4" fmla="*/ 15925799 w 15925387"/>
              <a:gd name="T5" fmla="*/ 8804275 h 8803604"/>
              <a:gd name="T6" fmla="*/ 0 w 15925387"/>
              <a:gd name="T7" fmla="*/ 8804275 h 8803604"/>
              <a:gd name="T8" fmla="*/ 0 w 15925387"/>
              <a:gd name="T9" fmla="*/ 0 h 8803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5387" h="8803604">
                <a:moveTo>
                  <a:pt x="0" y="0"/>
                </a:moveTo>
                <a:lnTo>
                  <a:pt x="15925386" y="0"/>
                </a:lnTo>
                <a:lnTo>
                  <a:pt x="15925386" y="8803604"/>
                </a:lnTo>
                <a:lnTo>
                  <a:pt x="0" y="8803604"/>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extLst>
      <p:ext uri="{BB962C8B-B14F-4D97-AF65-F5344CB8AC3E}">
        <p14:creationId xmlns:p14="http://schemas.microsoft.com/office/powerpoint/2010/main" val="4139988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4A4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68091" y="603845"/>
            <a:ext cx="15179334" cy="8841962"/>
          </a:xfrm>
          <a:prstGeom prst="rect">
            <a:avLst/>
          </a:prstGeom>
        </p:spPr>
      </p:pic>
      <p:sp>
        <p:nvSpPr>
          <p:cNvPr id="3" name="TextBox 3"/>
          <p:cNvSpPr txBox="1"/>
          <p:nvPr/>
        </p:nvSpPr>
        <p:spPr>
          <a:xfrm>
            <a:off x="3539931" y="3295086"/>
            <a:ext cx="11635653" cy="5155257"/>
          </a:xfrm>
          <a:prstGeom prst="rect">
            <a:avLst/>
          </a:prstGeom>
        </p:spPr>
        <p:txBody>
          <a:bodyPr lIns="0" tIns="0" rIns="0" bIns="0" rtlCol="0" anchor="t">
            <a:spAutoFit/>
          </a:bodyPr>
          <a:lstStyle/>
          <a:p>
            <a:pPr algn="ctr">
              <a:lnSpc>
                <a:spcPts val="6719"/>
              </a:lnSpc>
            </a:pPr>
            <a:r>
              <a:rPr lang="tr-TR" sz="4800" dirty="0" smtClean="0">
                <a:solidFill>
                  <a:srgbClr val="FFFFFF"/>
                </a:solidFill>
                <a:latin typeface="Oregano"/>
              </a:rPr>
              <a:t>VAN VESTEL MTAL</a:t>
            </a:r>
            <a:endParaRPr lang="en-US" sz="4800" dirty="0">
              <a:solidFill>
                <a:srgbClr val="FFFFFF"/>
              </a:solidFill>
              <a:latin typeface="Oregano"/>
            </a:endParaRPr>
          </a:p>
          <a:p>
            <a:pPr algn="ctr">
              <a:lnSpc>
                <a:spcPts val="6719"/>
              </a:lnSpc>
            </a:pPr>
            <a:endParaRPr lang="en-US" sz="4800" dirty="0">
              <a:solidFill>
                <a:srgbClr val="FFFFFF"/>
              </a:solidFill>
              <a:latin typeface="Oregano"/>
            </a:endParaRPr>
          </a:p>
          <a:p>
            <a:pPr algn="ctr">
              <a:lnSpc>
                <a:spcPts val="6719"/>
              </a:lnSpc>
            </a:pPr>
            <a:r>
              <a:rPr lang="en-US" sz="4800" dirty="0">
                <a:solidFill>
                  <a:srgbClr val="FFFFFF"/>
                </a:solidFill>
                <a:latin typeface="Oregano"/>
              </a:rPr>
              <a:t> PSİKOLOJİK DANIŞMA </a:t>
            </a:r>
            <a:r>
              <a:rPr lang="en-US" sz="4800" dirty="0" err="1">
                <a:solidFill>
                  <a:srgbClr val="FFFFFF"/>
                </a:solidFill>
                <a:latin typeface="Oregano"/>
              </a:rPr>
              <a:t>ve</a:t>
            </a:r>
            <a:r>
              <a:rPr lang="en-US" sz="4800" dirty="0">
                <a:solidFill>
                  <a:srgbClr val="FFFFFF"/>
                </a:solidFill>
                <a:latin typeface="Oregano"/>
              </a:rPr>
              <a:t> REHBERLİK SERVİSİ</a:t>
            </a:r>
            <a:endParaRPr lang="tr-TR" sz="4800" dirty="0">
              <a:solidFill>
                <a:srgbClr val="FFFFFF"/>
              </a:solidFill>
              <a:latin typeface="Oregano"/>
            </a:endParaRPr>
          </a:p>
          <a:p>
            <a:pPr algn="ctr">
              <a:lnSpc>
                <a:spcPts val="6719"/>
              </a:lnSpc>
            </a:pPr>
            <a:endParaRPr lang="tr-TR" sz="4800" dirty="0">
              <a:solidFill>
                <a:srgbClr val="FFFFFF"/>
              </a:solidFill>
              <a:latin typeface="Oregano"/>
            </a:endParaRPr>
          </a:p>
          <a:p>
            <a:pPr algn="r">
              <a:lnSpc>
                <a:spcPts val="6719"/>
              </a:lnSpc>
            </a:pPr>
            <a:r>
              <a:rPr lang="tr-TR" sz="4800" dirty="0">
                <a:solidFill>
                  <a:srgbClr val="FFFFFF"/>
                </a:solidFill>
                <a:latin typeface="Oregano"/>
              </a:rPr>
              <a:t>Dinlediğiniz için teşekkür ederim…</a:t>
            </a:r>
            <a:endParaRPr lang="en-US" sz="4800" dirty="0">
              <a:solidFill>
                <a:srgbClr val="FFFFFF"/>
              </a:solidFill>
              <a:latin typeface="Oregan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 y="0"/>
            <a:ext cx="18293443"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09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0"/>
            <a:ext cx="18267968"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75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 y="0"/>
            <a:ext cx="18282557"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76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256</Words>
  <Application>Microsoft Office PowerPoint</Application>
  <PresentationFormat>Özel</PresentationFormat>
  <Paragraphs>50</Paragraphs>
  <Slides>60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60</vt:i4>
      </vt:variant>
    </vt:vector>
  </HeadingPairs>
  <TitlesOfParts>
    <vt:vector size="69" baseType="lpstr">
      <vt:lpstr>Arial</vt:lpstr>
      <vt:lpstr>Canva Sans Bold</vt:lpstr>
      <vt:lpstr>Calibri</vt:lpstr>
      <vt:lpstr>Abril Fatface</vt:lpstr>
      <vt:lpstr>Oregano Bold</vt:lpstr>
      <vt:lpstr>Oregano</vt:lpstr>
      <vt:lpstr>Times Neue Roman</vt:lpstr>
      <vt:lpstr>Archivo Black</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YKS BİLGİLENDİRME SUNUMU</dc:title>
  <dc:creator>hasibe bolat</dc:creator>
  <cp:lastModifiedBy>vestel2</cp:lastModifiedBy>
  <cp:revision>69</cp:revision>
  <dcterms:created xsi:type="dcterms:W3CDTF">2006-08-16T00:00:00Z</dcterms:created>
  <dcterms:modified xsi:type="dcterms:W3CDTF">2024-10-21T07:41:52Z</dcterms:modified>
  <dc:identifier>DAEKqITN9_8</dc:identifier>
</cp:coreProperties>
</file>